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  <p:sldMasterId id="2147483891" r:id="rId2"/>
  </p:sldMasterIdLst>
  <p:notesMasterIdLst>
    <p:notesMasterId r:id="rId8"/>
  </p:notesMasterIdLst>
  <p:handoutMasterIdLst>
    <p:handoutMasterId r:id="rId9"/>
  </p:handoutMasterIdLst>
  <p:sldIdLst>
    <p:sldId id="513" r:id="rId3"/>
    <p:sldId id="542" r:id="rId4"/>
    <p:sldId id="543" r:id="rId5"/>
    <p:sldId id="544" r:id="rId6"/>
    <p:sldId id="541" r:id="rId7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5D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201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ECFCAF9D-FDA0-41F6-9F12-85299751904D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7E9D855-7481-4EEA-898C-755E0E4199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1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8AA11-D704-4584-8154-D577217C307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9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5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4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7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5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5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9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23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8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88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94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6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77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26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08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1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5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556792"/>
            <a:ext cx="7992888" cy="2376264"/>
          </a:xfrm>
        </p:spPr>
        <p:txBody>
          <a:bodyPr/>
          <a:lstStyle/>
          <a:p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1800" i="1" dirty="0" smtClean="0">
                <a:latin typeface="Century Schoolbook" panose="02040604050505020304" pitchFamily="18" charset="0"/>
              </a:rPr>
              <a:t>Greta Nasi</a:t>
            </a:r>
            <a:br>
              <a:rPr lang="it-IT" sz="1800" i="1" dirty="0" smtClean="0">
                <a:latin typeface="Century Schoolbook" panose="02040604050505020304" pitchFamily="18" charset="0"/>
              </a:rPr>
            </a:br>
            <a:r>
              <a:rPr lang="it-IT" sz="1800" i="1" dirty="0">
                <a:latin typeface="Century Schoolbook" panose="02040604050505020304" pitchFamily="18" charset="0"/>
              </a:rPr>
              <a:t/>
            </a:r>
            <a:br>
              <a:rPr lang="it-IT" sz="1800" i="1" dirty="0">
                <a:latin typeface="Century Schoolbook" panose="02040604050505020304" pitchFamily="18" charset="0"/>
              </a:rPr>
            </a:br>
            <a:r>
              <a:rPr lang="it-IT" sz="1400" dirty="0" smtClean="0">
                <a:latin typeface="Century Schoolbook" panose="02040604050505020304" pitchFamily="18" charset="0"/>
              </a:rPr>
              <a:t>Roma, </a:t>
            </a:r>
            <a:r>
              <a:rPr lang="it-IT" sz="1400" smtClean="0">
                <a:latin typeface="Century Schoolbook" panose="02040604050505020304" pitchFamily="18" charset="0"/>
              </a:rPr>
              <a:t>26 </a:t>
            </a:r>
            <a:r>
              <a:rPr lang="it-IT" sz="1400" smtClean="0">
                <a:latin typeface="Century Schoolbook" panose="02040604050505020304" pitchFamily="18" charset="0"/>
              </a:rPr>
              <a:t>giugno 2014</a:t>
            </a:r>
            <a:endParaRPr lang="it-IT" sz="1400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87727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1484784"/>
            <a:ext cx="799288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it-IT" sz="4800" dirty="0" smtClean="0"/>
              <a:t>Agenda Digitale: </a:t>
            </a:r>
            <a:r>
              <a:rPr lang="it-IT" sz="4800" dirty="0"/>
              <a:t>implicazioni </a:t>
            </a:r>
            <a:r>
              <a:rPr lang="it-IT" sz="4800" dirty="0" smtClean="0"/>
              <a:t>manageriali per l’attuazione  </a:t>
            </a: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/>
              <a:t/>
            </a:r>
            <a:br>
              <a:rPr lang="it-IT" sz="4800" dirty="0"/>
            </a:br>
            <a:endParaRPr lang="it-IT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t-IT" dirty="0" smtClean="0"/>
              <a:t>Misurare per valutare l’Agenda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 smtClean="0"/>
          </a:p>
          <a:p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2</a:t>
            </a:fld>
            <a:endParaRPr lang="it-IT" altLang="en-US">
              <a:solidFill>
                <a:srgbClr val="000000"/>
              </a:solidFill>
            </a:endParaRPr>
          </a:p>
        </p:txBody>
      </p:sp>
      <p:pic>
        <p:nvPicPr>
          <p:cNvPr id="5" name="Picture 2" descr="http://db.aracis.ro/files/quality-indicat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7877" y="1052736"/>
            <a:ext cx="2366572" cy="1582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ttangolo 5"/>
          <p:cNvSpPr/>
          <p:nvPr/>
        </p:nvSpPr>
        <p:spPr>
          <a:xfrm>
            <a:off x="827584" y="1484784"/>
            <a:ext cx="504714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700" i="1" dirty="0" smtClean="0">
                <a:solidFill>
                  <a:srgbClr val="000000"/>
                </a:solidFill>
              </a:rPr>
              <a:t>Assunto di fondo: l’adozione di innovazioni tecnologiche può generare ritorni in investimento e contribuire a migliorare le performance del settore pubblico</a:t>
            </a:r>
          </a:p>
        </p:txBody>
      </p:sp>
      <p:sp>
        <p:nvSpPr>
          <p:cNvPr id="8" name="Freccia giù 7"/>
          <p:cNvSpPr/>
          <p:nvPr/>
        </p:nvSpPr>
        <p:spPr>
          <a:xfrm>
            <a:off x="3995936" y="2865250"/>
            <a:ext cx="504056" cy="347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95536" y="3609598"/>
            <a:ext cx="85689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 smtClean="0">
                <a:latin typeface="+mn-lt"/>
              </a:rPr>
              <a:t>Definire obiettivi chiari e target di risultato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it-IT" sz="20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000" dirty="0">
                <a:latin typeface="+mn-lt"/>
              </a:rPr>
              <a:t>M</a:t>
            </a:r>
            <a:r>
              <a:rPr lang="it-IT" sz="2000" dirty="0" smtClean="0">
                <a:latin typeface="+mn-lt"/>
              </a:rPr>
              <a:t>isurare </a:t>
            </a:r>
            <a:r>
              <a:rPr lang="it-IT" sz="2000" dirty="0">
                <a:latin typeface="+mn-lt"/>
              </a:rPr>
              <a:t>i costi e benefici </a:t>
            </a:r>
            <a:r>
              <a:rPr lang="it-IT" sz="2000" b="1" dirty="0">
                <a:latin typeface="+mn-lt"/>
              </a:rPr>
              <a:t>per tutti gli </a:t>
            </a:r>
            <a:r>
              <a:rPr lang="it-IT" sz="2000" b="1" dirty="0" smtClean="0">
                <a:latin typeface="+mn-lt"/>
              </a:rPr>
              <a:t>stakeholder</a:t>
            </a:r>
            <a:r>
              <a:rPr lang="it-IT" sz="2000" dirty="0" smtClean="0">
                <a:latin typeface="+mn-lt"/>
              </a:rPr>
              <a:t> in modo strutturato e continuo</a:t>
            </a:r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778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L’Agenda </a:t>
            </a:r>
            <a:r>
              <a:rPr lang="it-IT" dirty="0"/>
              <a:t>Digitale utile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56" y="2880320"/>
            <a:ext cx="8697144" cy="4077072"/>
          </a:xfrm>
        </p:spPr>
        <p:txBody>
          <a:bodyPr/>
          <a:lstStyle/>
          <a:p>
            <a:pPr marL="0" indent="0">
              <a:buNone/>
            </a:pPr>
            <a:endParaRPr lang="it-IT" sz="2000" dirty="0" smtClean="0"/>
          </a:p>
          <a:p>
            <a:r>
              <a:rPr lang="it-IT" sz="2000" dirty="0"/>
              <a:t>La fattibilità e sostenibilità </a:t>
            </a:r>
            <a:r>
              <a:rPr lang="it-IT" sz="2000" dirty="0" smtClean="0"/>
              <a:t>delle innovazioni tecnologiche rappresenta </a:t>
            </a:r>
            <a:r>
              <a:rPr lang="it-IT" sz="2000" dirty="0"/>
              <a:t>una condizione necessaria, anche se non sufficiente per l’attuazione dell’Agenda </a:t>
            </a:r>
            <a:r>
              <a:rPr lang="it-IT" sz="2000" dirty="0" smtClean="0"/>
              <a:t>Digitale</a:t>
            </a:r>
          </a:p>
          <a:p>
            <a:endParaRPr lang="it-IT" sz="2000" dirty="0"/>
          </a:p>
          <a:p>
            <a:r>
              <a:rPr lang="it-IT" sz="2000" dirty="0"/>
              <a:t>La </a:t>
            </a:r>
            <a:r>
              <a:rPr lang="it-IT" sz="2000" b="1" i="1" dirty="0"/>
              <a:t>stakeholder </a:t>
            </a:r>
            <a:r>
              <a:rPr lang="it-IT" sz="2000" b="1" i="1" dirty="0" err="1"/>
              <a:t>orientation</a:t>
            </a:r>
            <a:r>
              <a:rPr lang="it-IT" sz="2000" b="1" i="1" dirty="0"/>
              <a:t> </a:t>
            </a:r>
            <a:r>
              <a:rPr lang="it-IT" sz="2000" dirty="0" smtClean="0"/>
              <a:t>consente </a:t>
            </a:r>
            <a:r>
              <a:rPr lang="it-IT" sz="2000" dirty="0"/>
              <a:t>di ridurre la distanza tra le </a:t>
            </a:r>
            <a:r>
              <a:rPr lang="it-IT" sz="2000" b="1" i="1" dirty="0"/>
              <a:t>aspettative degli stakeholder e il valore generato</a:t>
            </a:r>
            <a:r>
              <a:rPr lang="it-IT" sz="2000" i="1" dirty="0"/>
              <a:t> </a:t>
            </a:r>
            <a:r>
              <a:rPr lang="it-IT" sz="2000" dirty="0"/>
              <a:t>dall’attuazione dell’Agenda </a:t>
            </a:r>
            <a:r>
              <a:rPr lang="it-IT" sz="2000" dirty="0" smtClean="0"/>
              <a:t>Digitale</a:t>
            </a:r>
            <a:endParaRPr lang="it-IT" sz="20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3</a:t>
            </a:fld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27584" y="1124744"/>
            <a:ext cx="504714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700" i="1" dirty="0" smtClean="0">
                <a:solidFill>
                  <a:srgbClr val="000000"/>
                </a:solidFill>
              </a:rPr>
              <a:t>Assunto di fondo: </a:t>
            </a:r>
            <a:r>
              <a:rPr lang="it-IT" sz="1700" i="1" dirty="0">
                <a:solidFill>
                  <a:srgbClr val="000000"/>
                </a:solidFill>
              </a:rPr>
              <a:t>l’Agenda Digitale può contribuire a rendere più efficace l’azione </a:t>
            </a:r>
            <a:r>
              <a:rPr lang="it-IT" sz="1700" i="1" dirty="0" smtClean="0">
                <a:solidFill>
                  <a:srgbClr val="000000"/>
                </a:solidFill>
              </a:rPr>
              <a:t>pubblica</a:t>
            </a:r>
            <a:endParaRPr lang="it-IT" sz="1700" i="1" dirty="0">
              <a:solidFill>
                <a:srgbClr val="000000"/>
              </a:solidFill>
            </a:endParaRPr>
          </a:p>
        </p:txBody>
      </p:sp>
      <p:sp>
        <p:nvSpPr>
          <p:cNvPr id="6" name="Freccia giù 5"/>
          <p:cNvSpPr/>
          <p:nvPr/>
        </p:nvSpPr>
        <p:spPr>
          <a:xfrm>
            <a:off x="3779912" y="2433202"/>
            <a:ext cx="504056" cy="347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Ut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08720"/>
            <a:ext cx="2764836" cy="1432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05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9083352" cy="1139825"/>
          </a:xfrm>
        </p:spPr>
        <p:txBody>
          <a:bodyPr/>
          <a:lstStyle/>
          <a:p>
            <a:r>
              <a:rPr lang="it-IT" dirty="0" smtClean="0"/>
              <a:t>Quale </a:t>
            </a:r>
            <a:r>
              <a:rPr lang="it-IT" dirty="0" err="1" smtClean="0"/>
              <a:t>Governance</a:t>
            </a:r>
            <a:r>
              <a:rPr lang="it-IT" dirty="0" smtClean="0"/>
              <a:t> per l’Agenda digitale?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780928"/>
            <a:ext cx="8568952" cy="3384376"/>
          </a:xfrm>
        </p:spPr>
        <p:txBody>
          <a:bodyPr/>
          <a:lstStyle/>
          <a:p>
            <a:r>
              <a:rPr lang="it-IT" sz="2000" dirty="0" smtClean="0"/>
              <a:t>Il cambio di passo implica il </a:t>
            </a:r>
            <a:r>
              <a:rPr lang="it-IT" sz="2000" b="1" dirty="0" smtClean="0"/>
              <a:t>superamento della </a:t>
            </a:r>
            <a:r>
              <a:rPr lang="it-IT" sz="2000" b="1" dirty="0" err="1" smtClean="0"/>
              <a:t>governance</a:t>
            </a:r>
            <a:r>
              <a:rPr lang="it-IT" sz="2000" b="1" dirty="0" smtClean="0"/>
              <a:t> policentrica </a:t>
            </a:r>
            <a:r>
              <a:rPr lang="it-IT" sz="2000" dirty="0" smtClean="0"/>
              <a:t>e della </a:t>
            </a:r>
            <a:r>
              <a:rPr lang="it-IT" sz="2000" b="1" dirty="0" smtClean="0"/>
              <a:t>cultura</a:t>
            </a:r>
            <a:r>
              <a:rPr lang="it-IT" sz="2000" dirty="0" smtClean="0"/>
              <a:t> che enfatizza </a:t>
            </a:r>
            <a:r>
              <a:rPr lang="it-IT" sz="2000" dirty="0"/>
              <a:t>il risvolto informatico e tecnologico dell’innovazione e poco il ruolo </a:t>
            </a:r>
            <a:r>
              <a:rPr lang="it-IT" sz="2000" dirty="0" smtClean="0"/>
              <a:t>strategico</a:t>
            </a:r>
          </a:p>
          <a:p>
            <a:endParaRPr lang="it-IT" sz="2000" b="1" dirty="0" smtClean="0"/>
          </a:p>
          <a:p>
            <a:r>
              <a:rPr lang="it-IT" sz="2000" dirty="0" smtClean="0"/>
              <a:t>Occorre </a:t>
            </a:r>
            <a:r>
              <a:rPr lang="it-IT" sz="2000" dirty="0"/>
              <a:t>la definizione di un </a:t>
            </a:r>
            <a:r>
              <a:rPr lang="it-IT" sz="2000" b="1" dirty="0"/>
              <a:t>“</a:t>
            </a:r>
            <a:r>
              <a:rPr lang="it-IT" sz="2000" b="1" dirty="0" err="1"/>
              <a:t>owner</a:t>
            </a:r>
            <a:r>
              <a:rPr lang="it-IT" sz="2000" b="1" dirty="0"/>
              <a:t>” </a:t>
            </a:r>
            <a:r>
              <a:rPr lang="it-IT" sz="2000" dirty="0"/>
              <a:t>del processo di attuazione dell’Agenda </a:t>
            </a:r>
            <a:r>
              <a:rPr lang="it-IT" sz="2000" dirty="0" smtClean="0"/>
              <a:t>Digitale</a:t>
            </a:r>
            <a:r>
              <a:rPr lang="it-IT" sz="2000" dirty="0"/>
              <a:t>, in grado di coordinare i diversi attori </a:t>
            </a:r>
            <a:r>
              <a:rPr lang="it-IT" sz="2000" dirty="0" smtClean="0"/>
              <a:t>coinvolti</a:t>
            </a:r>
          </a:p>
          <a:p>
            <a:endParaRPr lang="it-IT" sz="2000" dirty="0" smtClean="0"/>
          </a:p>
          <a:p>
            <a:r>
              <a:rPr lang="it-IT" sz="2000" dirty="0" smtClean="0"/>
              <a:t>Vanno attuati </a:t>
            </a:r>
            <a:r>
              <a:rPr lang="it-IT" sz="2000" b="1" dirty="0"/>
              <a:t>nuovi</a:t>
            </a:r>
            <a:r>
              <a:rPr lang="it-IT" sz="2000" dirty="0"/>
              <a:t> </a:t>
            </a:r>
            <a:r>
              <a:rPr lang="it-IT" sz="2000" b="1" dirty="0"/>
              <a:t>modelli di business da parte dei fornitori </a:t>
            </a:r>
            <a:r>
              <a:rPr lang="it-IT" sz="2000" dirty="0" smtClean="0"/>
              <a:t>che consentano vera condivisione di rischi e benefici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4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71600" y="1065050"/>
            <a:ext cx="50471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/>
              <a:t>Assunto di </a:t>
            </a:r>
            <a:r>
              <a:rPr lang="it-IT" sz="1600" i="1" dirty="0" smtClean="0"/>
              <a:t>fondo: introdurre </a:t>
            </a:r>
            <a:r>
              <a:rPr lang="it-IT" sz="1600" i="1" dirty="0"/>
              <a:t>innovazioni tecnologiche in modo strategico nel contesto Italiano </a:t>
            </a:r>
            <a:r>
              <a:rPr lang="it-IT" sz="1600" i="1" dirty="0" smtClean="0"/>
              <a:t>significa </a:t>
            </a:r>
            <a:r>
              <a:rPr lang="it-IT" sz="1600" i="1" dirty="0"/>
              <a:t>adottare logiche e modelli di coordinamento dell’attuazione dell’Agenda Digitale che aiutino a  fare rete tra istituzioni pubbliche e soggetti terzi </a:t>
            </a:r>
            <a:r>
              <a:rPr lang="it-IT" sz="1600" i="1" dirty="0" smtClean="0"/>
              <a:t>coinvolti</a:t>
            </a:r>
            <a:endParaRPr lang="it-IT" sz="1600" i="1" dirty="0"/>
          </a:p>
        </p:txBody>
      </p:sp>
      <p:sp>
        <p:nvSpPr>
          <p:cNvPr id="6" name="Freccia giù 5"/>
          <p:cNvSpPr/>
          <p:nvPr/>
        </p:nvSpPr>
        <p:spPr>
          <a:xfrm>
            <a:off x="3563888" y="2433202"/>
            <a:ext cx="504056" cy="347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Governa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052736"/>
            <a:ext cx="253468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54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Agenda Digitale : implicazioni manageriali per l’attuazione  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endParaRPr lang="it-IT" sz="4400" dirty="0" smtClean="0"/>
          </a:p>
          <a:p>
            <a:pPr marL="0" indent="0" algn="ctr">
              <a:buNone/>
            </a:pPr>
            <a:r>
              <a:rPr lang="it-IT" sz="4400" dirty="0" smtClean="0"/>
              <a:t>Grazie per l’attenzione</a:t>
            </a:r>
            <a:endParaRPr lang="it-IT" sz="4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5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1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3926</TotalTime>
  <Words>234</Words>
  <Application>Microsoft Office PowerPoint</Application>
  <PresentationFormat>Presentazione su schermo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8_Bordi</vt:lpstr>
      <vt:lpstr>11_Bordi</vt:lpstr>
      <vt:lpstr>         Greta Nasi  Roma, 26 giugno 2014</vt:lpstr>
      <vt:lpstr>Misurare per valutare l’Agenda digitale</vt:lpstr>
      <vt:lpstr>L’Agenda Digitale utile </vt:lpstr>
      <vt:lpstr>Quale Governance per l’Agenda digitale? </vt:lpstr>
      <vt:lpstr>Agenda Digitale : implicazioni manageriali per l’attuazione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corporate governance delle public utilities</dc:title>
  <dc:creator>Valotti</dc:creator>
  <cp:lastModifiedBy>Gambardella</cp:lastModifiedBy>
  <cp:revision>442</cp:revision>
  <cp:lastPrinted>2014-06-25T16:39:29Z</cp:lastPrinted>
  <dcterms:created xsi:type="dcterms:W3CDTF">2008-03-01T21:31:22Z</dcterms:created>
  <dcterms:modified xsi:type="dcterms:W3CDTF">2014-06-26T09:32:36Z</dcterms:modified>
</cp:coreProperties>
</file>