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2" r:id="rId1"/>
  </p:sldMasterIdLst>
  <p:notesMasterIdLst>
    <p:notesMasterId r:id="rId7"/>
  </p:notesMasterIdLst>
  <p:handoutMasterIdLst>
    <p:handoutMasterId r:id="rId8"/>
  </p:handoutMasterIdLst>
  <p:sldIdLst>
    <p:sldId id="513" r:id="rId2"/>
    <p:sldId id="523" r:id="rId3"/>
    <p:sldId id="524" r:id="rId4"/>
    <p:sldId id="525" r:id="rId5"/>
    <p:sldId id="527" r:id="rId6"/>
  </p:sldIdLst>
  <p:sldSz cx="9144000" cy="6858000" type="screen4x3"/>
  <p:notesSz cx="7315200" cy="96012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DB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>
        <p:scale>
          <a:sx n="66" d="100"/>
          <a:sy n="66" d="100"/>
        </p:scale>
        <p:origin x="-1506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143588" y="0"/>
            <a:ext cx="3169920" cy="480060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r">
              <a:defRPr sz="1200"/>
            </a:lvl1pPr>
          </a:lstStyle>
          <a:p>
            <a:fld id="{ECFCAF9D-FDA0-41F6-9F12-85299751904D}" type="datetimeFigureOut">
              <a:rPr lang="it-IT" smtClean="0"/>
              <a:pPr/>
              <a:t>26/06/2014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r">
              <a:defRPr sz="1200"/>
            </a:lvl1pPr>
          </a:lstStyle>
          <a:p>
            <a:fld id="{17E9D855-7481-4EEA-898C-755E0E41994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2618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8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996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99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0571"/>
            <a:ext cx="585216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</a:p>
        </p:txBody>
      </p:sp>
      <p:sp>
        <p:nvSpPr>
          <p:cNvPr id="199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99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8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1A8AA11-D704-4584-8154-D577217C307D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4371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498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97338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97338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97338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9733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it-IT" altLang="en-US"/>
              <a:t>Fare clic per modificare lo stile del titolo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r>
              <a:rPr lang="it-IT" altLang="en-US"/>
              <a:t>Fare clic per modificare lo stile del sottotitolo dello schema</a:t>
            </a:r>
          </a:p>
        </p:txBody>
      </p:sp>
      <p:sp>
        <p:nvSpPr>
          <p:cNvPr id="11674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11674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051720" y="5733256"/>
            <a:ext cx="4896544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33F6091-9C17-4C10-A350-A97A7743BE2D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116743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240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210E01-3277-444E-BA79-08F507CD463E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601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7AA561-8543-45FF-9443-EDD524961B03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5826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457200" y="1628775"/>
            <a:ext cx="8229600" cy="4502150"/>
          </a:xfrm>
        </p:spPr>
        <p:txBody>
          <a:bodyPr/>
          <a:lstStyle/>
          <a:p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B0CC3DC-81BC-402C-9ED3-AE448CEF6CC1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976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67544" y="6248400"/>
            <a:ext cx="8208912" cy="45720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 dirty="0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A09B88-30F4-4501-BFA4-4394D0A149C4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894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25B15F-EB5D-4D67-97BD-61135D84A59F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690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28775"/>
            <a:ext cx="4038600" cy="4502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28775"/>
            <a:ext cx="4038600" cy="4502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AC7DCA-E469-43DD-9E0B-0767340BDFF2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713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5FC405-FC02-4E70-B44B-08B48F2F5E11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13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86845-4439-4DBB-9AF7-55E03C4C2D2F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22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594C5A-492D-44CE-89BF-EFEB1DBFEBD1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134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C292A9-5D89-400B-8C17-38F7722BD628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814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E8ED0-D560-4DBA-B394-5287A4017D2D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741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 smtClean="0"/>
              <a:t>Fare clic per modificare lo stile del titolo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28775"/>
            <a:ext cx="8229600" cy="450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 smtClean="0"/>
              <a:t>Fare clic per modificare gli stili del testo dello schema</a:t>
            </a:r>
          </a:p>
          <a:p>
            <a:pPr lvl="1"/>
            <a:r>
              <a:rPr lang="it-IT" altLang="en-US" smtClean="0"/>
              <a:t>Secondo livello</a:t>
            </a:r>
          </a:p>
          <a:p>
            <a:pPr lvl="2"/>
            <a:r>
              <a:rPr lang="it-IT" altLang="en-US" smtClean="0"/>
              <a:t>Terzo livello</a:t>
            </a:r>
          </a:p>
          <a:p>
            <a:pPr lvl="3"/>
            <a:r>
              <a:rPr lang="it-IT" altLang="en-US" smtClean="0"/>
              <a:t>Quarto livello</a:t>
            </a:r>
          </a:p>
          <a:p>
            <a:pPr lvl="4"/>
            <a:r>
              <a:rPr lang="it-IT" altLang="en-US" smtClean="0"/>
              <a:t>Quinto livello</a:t>
            </a:r>
          </a:p>
        </p:txBody>
      </p:sp>
      <p:sp>
        <p:nvSpPr>
          <p:cNvPr id="1157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1157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7544" y="6248400"/>
            <a:ext cx="8208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EDC96978-DB64-4896-81B0-40878C126E54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115719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115720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856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1412776"/>
            <a:ext cx="7992888" cy="2376264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it-IT" sz="4800" i="1" dirty="0" smtClean="0"/>
              <a:t>Stato digitale</a:t>
            </a:r>
            <a:r>
              <a:rPr lang="it-IT" sz="4800" dirty="0" smtClean="0"/>
              <a:t/>
            </a:r>
            <a:br>
              <a:rPr lang="it-IT" sz="4800" dirty="0" smtClean="0"/>
            </a:b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/>
              <a:t/>
            </a:r>
            <a:br>
              <a:rPr lang="it-IT" sz="2000" dirty="0"/>
            </a:br>
            <a:r>
              <a:rPr lang="it-IT" sz="2800" dirty="0" smtClean="0"/>
              <a:t>Una proposta </a:t>
            </a:r>
            <a:r>
              <a:rPr lang="it-IT" sz="2800" dirty="0" smtClean="0"/>
              <a:t>per sanità e giustizia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sz="2400" i="1" dirty="0" smtClean="0"/>
              <a:t/>
            </a:r>
            <a:br>
              <a:rPr lang="it-IT" sz="2400" i="1" dirty="0" smtClean="0"/>
            </a:br>
            <a:r>
              <a:rPr lang="it-IT" sz="2400" i="1" dirty="0" smtClean="0"/>
              <a:t/>
            </a:r>
            <a:br>
              <a:rPr lang="it-IT" sz="2400" i="1" dirty="0" smtClean="0"/>
            </a:br>
            <a:r>
              <a:rPr lang="it-IT" sz="1800" i="1" dirty="0" smtClean="0">
                <a:latin typeface="Century Schoolbook" panose="02040604050505020304" pitchFamily="18" charset="0"/>
              </a:rPr>
              <a:t>Andrea Fosfuri</a:t>
            </a:r>
            <a:r>
              <a:rPr lang="it-IT" sz="1800" i="1" dirty="0" smtClean="0">
                <a:latin typeface="Century Schoolbook" panose="02040604050505020304" pitchFamily="18" charset="0"/>
              </a:rPr>
              <a:t/>
            </a:r>
            <a:br>
              <a:rPr lang="it-IT" sz="1800" i="1" dirty="0" smtClean="0">
                <a:latin typeface="Century Schoolbook" panose="02040604050505020304" pitchFamily="18" charset="0"/>
              </a:rPr>
            </a:br>
            <a:r>
              <a:rPr lang="it-IT" sz="2400" i="1" dirty="0" smtClean="0"/>
              <a:t/>
            </a:r>
            <a:br>
              <a:rPr lang="it-IT" sz="2400" i="1" dirty="0" smtClean="0"/>
            </a:br>
            <a:r>
              <a:rPr lang="it-IT" sz="1400" dirty="0" smtClean="0">
                <a:latin typeface="Century Schoolbook" panose="02040604050505020304" pitchFamily="18" charset="0"/>
              </a:rPr>
              <a:t>Roma, 26 giugno 2014</a:t>
            </a:r>
            <a:endParaRPr lang="it-IT" sz="1400" dirty="0">
              <a:latin typeface="Century Schoolbook" panose="020406040505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83768" y="5877272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7689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b="1" dirty="0" smtClean="0"/>
              <a:t>Sanità</a:t>
            </a:r>
            <a:r>
              <a:rPr lang="it-IT" sz="2800" b="1" dirty="0"/>
              <a:t> </a:t>
            </a:r>
            <a:r>
              <a:rPr lang="it-IT" sz="2800" b="1" dirty="0" smtClean="0"/>
              <a:t>digitale</a:t>
            </a:r>
            <a:endParaRPr lang="it-IT" sz="2800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323528" y="764704"/>
            <a:ext cx="8496944" cy="568863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it-IT" sz="1900" dirty="0" smtClean="0"/>
          </a:p>
          <a:p>
            <a:pPr marL="0" indent="0">
              <a:buNone/>
            </a:pPr>
            <a:endParaRPr lang="it-IT" sz="1900" dirty="0" smtClean="0"/>
          </a:p>
          <a:p>
            <a:endParaRPr lang="it-IT" sz="2400" dirty="0"/>
          </a:p>
          <a:p>
            <a:r>
              <a:rPr lang="it-IT" sz="2400" u="sng" dirty="0" smtClean="0"/>
              <a:t>Risultati importanti</a:t>
            </a:r>
            <a:endParaRPr lang="it-IT" sz="2400" u="sng" dirty="0" smtClean="0"/>
          </a:p>
          <a:p>
            <a:pPr lvl="1"/>
            <a:r>
              <a:rPr lang="it-IT" sz="2200" i="1" dirty="0" smtClean="0"/>
              <a:t>Fascicolo sanitario elettronico (</a:t>
            </a:r>
            <a:r>
              <a:rPr lang="it-IT" sz="2200" dirty="0" smtClean="0"/>
              <a:t>FSE): informazioni sanitarie in formato elettronico</a:t>
            </a:r>
          </a:p>
          <a:p>
            <a:pPr lvl="1"/>
            <a:r>
              <a:rPr lang="it-IT" sz="2200" i="1" dirty="0" smtClean="0"/>
              <a:t>Programma nazionale di valutazione degli esiti </a:t>
            </a:r>
            <a:r>
              <a:rPr lang="it-IT" sz="2200" dirty="0" smtClean="0"/>
              <a:t>(PNE): indicatori di performance per strutture ospedaliere o ASL</a:t>
            </a:r>
            <a:endParaRPr lang="it-IT" sz="2200" dirty="0" smtClean="0"/>
          </a:p>
          <a:p>
            <a:pPr marL="0" indent="0">
              <a:buNone/>
            </a:pPr>
            <a:endParaRPr lang="it-IT" sz="2400" dirty="0" smtClean="0"/>
          </a:p>
          <a:p>
            <a:pPr lvl="0">
              <a:buClr>
                <a:srgbClr val="009999"/>
              </a:buClr>
            </a:pPr>
            <a:r>
              <a:rPr lang="it-IT" sz="2400" u="sng" dirty="0" smtClean="0">
                <a:solidFill>
                  <a:srgbClr val="000000"/>
                </a:solidFill>
              </a:rPr>
              <a:t>Criticità</a:t>
            </a:r>
          </a:p>
          <a:p>
            <a:pPr lvl="1">
              <a:buClr>
                <a:srgbClr val="009999"/>
              </a:buClr>
            </a:pPr>
            <a:r>
              <a:rPr lang="it-IT" sz="2200" dirty="0" smtClean="0">
                <a:solidFill>
                  <a:srgbClr val="000000"/>
                </a:solidFill>
              </a:rPr>
              <a:t>Grande eterogeneità territoriale nella digitalizzazione</a:t>
            </a:r>
          </a:p>
          <a:p>
            <a:pPr lvl="1">
              <a:buClr>
                <a:srgbClr val="009999"/>
              </a:buClr>
            </a:pPr>
            <a:r>
              <a:rPr lang="it-IT" sz="2200" dirty="0" smtClean="0">
                <a:solidFill>
                  <a:srgbClr val="000000"/>
                </a:solidFill>
              </a:rPr>
              <a:t>Accesso ai dati disaggregati</a:t>
            </a:r>
            <a:endParaRPr lang="it-IT" sz="2200" dirty="0" smtClean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9B88-30F4-4501-BFA4-4394D0A149C4}" type="slidenum">
              <a:rPr lang="it-IT" altLang="en-US" smtClean="0">
                <a:solidFill>
                  <a:srgbClr val="000000"/>
                </a:solidFill>
              </a:rPr>
              <a:pPr/>
              <a:t>2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298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b="1" dirty="0" smtClean="0"/>
              <a:t>Proposta per la sanità digitale</a:t>
            </a:r>
            <a:endParaRPr lang="it-IT" sz="2800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323528" y="764704"/>
            <a:ext cx="8496944" cy="5688632"/>
          </a:xfrm>
        </p:spPr>
        <p:txBody>
          <a:bodyPr>
            <a:noAutofit/>
          </a:bodyPr>
          <a:lstStyle/>
          <a:p>
            <a:r>
              <a:rPr lang="it-IT" sz="2400" dirty="0" smtClean="0"/>
              <a:t>Integrare i sistemi già esistenti e garantire interoperabilità dei nuovi: Bando di appalto</a:t>
            </a:r>
          </a:p>
          <a:p>
            <a:pPr lvl="1"/>
            <a:r>
              <a:rPr lang="it-IT" sz="1800" dirty="0" smtClean="0"/>
              <a:t>Risorse pubbliche/private; Apertura; Accessibilità, capillarità e tutela dei dati; Servizi in esclusiva e esternalità</a:t>
            </a:r>
            <a:endParaRPr lang="it-IT" sz="1800" dirty="0"/>
          </a:p>
          <a:p>
            <a:r>
              <a:rPr lang="it-IT" sz="2400" dirty="0" smtClean="0"/>
              <a:t>Raccolta, gestione e riuso dati</a:t>
            </a:r>
            <a:endParaRPr lang="it-IT" sz="2400" dirty="0" smtClean="0"/>
          </a:p>
          <a:p>
            <a:pPr lvl="1"/>
            <a:r>
              <a:rPr lang="it-IT" sz="2200" dirty="0" smtClean="0"/>
              <a:t>In attesa legge sull’accesso, attivare una divisione open data presso il </a:t>
            </a:r>
            <a:r>
              <a:rPr lang="it-IT" sz="2200" dirty="0" smtClean="0"/>
              <a:t>Ministero della Salute</a:t>
            </a:r>
          </a:p>
          <a:p>
            <a:pPr lvl="2"/>
            <a:r>
              <a:rPr lang="it-IT" sz="1800" dirty="0" smtClean="0"/>
              <a:t>Diritti di accesso e opportunità di riuso</a:t>
            </a:r>
          </a:p>
          <a:p>
            <a:pPr lvl="2"/>
            <a:r>
              <a:rPr lang="it-IT" sz="1800" dirty="0" smtClean="0"/>
              <a:t>Dove possibile, strategie di prezzo</a:t>
            </a:r>
            <a:endParaRPr lang="it-IT" sz="1800" dirty="0" smtClean="0"/>
          </a:p>
          <a:p>
            <a:r>
              <a:rPr lang="it-IT" sz="2400" dirty="0" smtClean="0"/>
              <a:t>Trasferimento best </a:t>
            </a:r>
            <a:r>
              <a:rPr lang="it-IT" sz="2400" dirty="0" err="1" smtClean="0"/>
              <a:t>practice</a:t>
            </a:r>
            <a:endParaRPr lang="it-IT" sz="2400" dirty="0"/>
          </a:p>
          <a:p>
            <a:pPr lvl="1"/>
            <a:r>
              <a:rPr lang="it-IT" sz="2200" dirty="0" smtClean="0"/>
              <a:t>Tra divisioni sanitarie delle Regioni</a:t>
            </a:r>
          </a:p>
          <a:p>
            <a:pPr lvl="2"/>
            <a:r>
              <a:rPr lang="it-IT" sz="1800" dirty="0" smtClean="0">
                <a:solidFill>
                  <a:srgbClr val="000000"/>
                </a:solidFill>
              </a:rPr>
              <a:t>Politiche di sviluppo tecnologie, modelli organizzativi, nuovi servizi</a:t>
            </a:r>
          </a:p>
          <a:p>
            <a:pPr lvl="1"/>
            <a:r>
              <a:rPr lang="it-IT" sz="2200" dirty="0"/>
              <a:t>Tra </a:t>
            </a:r>
            <a:r>
              <a:rPr lang="it-IT" sz="2200" dirty="0" smtClean="0"/>
              <a:t>singole divisioni ospedaliere e ASL</a:t>
            </a:r>
            <a:endParaRPr lang="it-IT" sz="2200" dirty="0"/>
          </a:p>
          <a:p>
            <a:pPr lvl="2"/>
            <a:r>
              <a:rPr lang="it-IT" sz="1800" dirty="0" smtClean="0">
                <a:solidFill>
                  <a:srgbClr val="000000"/>
                </a:solidFill>
              </a:rPr>
              <a:t>Implementazione</a:t>
            </a:r>
            <a:endParaRPr lang="it-IT" sz="1800" dirty="0">
              <a:solidFill>
                <a:srgbClr val="000000"/>
              </a:solidFill>
            </a:endParaRPr>
          </a:p>
          <a:p>
            <a:pPr lvl="2"/>
            <a:endParaRPr lang="it-IT" sz="1800" dirty="0" smtClean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9B88-30F4-4501-BFA4-4394D0A149C4}" type="slidenum">
              <a:rPr lang="it-IT" altLang="en-US" smtClean="0">
                <a:solidFill>
                  <a:srgbClr val="000000"/>
                </a:solidFill>
              </a:rPr>
              <a:pPr/>
              <a:t>3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487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b="1" dirty="0" smtClean="0"/>
              <a:t>Giustizia digitale</a:t>
            </a:r>
            <a:endParaRPr lang="it-IT" sz="2800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323528" y="836712"/>
            <a:ext cx="8496944" cy="5688632"/>
          </a:xfrm>
        </p:spPr>
        <p:txBody>
          <a:bodyPr>
            <a:noAutofit/>
          </a:bodyPr>
          <a:lstStyle/>
          <a:p>
            <a:r>
              <a:rPr lang="it-IT" sz="2400" u="sng" dirty="0" smtClean="0"/>
              <a:t>Risultati importanti</a:t>
            </a:r>
            <a:endParaRPr lang="it-IT" sz="2400" u="sng" dirty="0" smtClean="0"/>
          </a:p>
          <a:p>
            <a:pPr lvl="1"/>
            <a:r>
              <a:rPr lang="it-IT" sz="2200" i="1" dirty="0" smtClean="0"/>
              <a:t>Processo civile telematico: </a:t>
            </a:r>
            <a:r>
              <a:rPr lang="it-IT" sz="2200" dirty="0" smtClean="0"/>
              <a:t>obbligatorio dal 30 giugno 2014</a:t>
            </a:r>
          </a:p>
          <a:p>
            <a:pPr lvl="1"/>
            <a:r>
              <a:rPr lang="it-IT" sz="2200" i="1" dirty="0" smtClean="0"/>
              <a:t>Consolle del magistrato</a:t>
            </a:r>
            <a:r>
              <a:rPr lang="it-IT" sz="2200" dirty="0" smtClean="0"/>
              <a:t>: strumento telematico attraverso cui opera il magistrato</a:t>
            </a:r>
          </a:p>
          <a:p>
            <a:pPr lvl="1"/>
            <a:r>
              <a:rPr lang="it-IT" sz="2200" i="1" dirty="0" smtClean="0"/>
              <a:t>Piattaforma dei Servizi della Giustizia Civile </a:t>
            </a:r>
            <a:r>
              <a:rPr lang="it-IT" sz="2200" dirty="0" smtClean="0"/>
              <a:t>(PSC): infrastruttura di supporto</a:t>
            </a:r>
            <a:endParaRPr lang="it-IT" sz="2200" dirty="0" smtClean="0"/>
          </a:p>
          <a:p>
            <a:pPr lvl="0">
              <a:buClr>
                <a:srgbClr val="009999"/>
              </a:buClr>
            </a:pPr>
            <a:r>
              <a:rPr lang="it-IT" sz="2400" u="sng" dirty="0" smtClean="0">
                <a:solidFill>
                  <a:srgbClr val="000000"/>
                </a:solidFill>
              </a:rPr>
              <a:t>Criticità</a:t>
            </a:r>
          </a:p>
          <a:p>
            <a:pPr lvl="1">
              <a:buClr>
                <a:srgbClr val="009999"/>
              </a:buClr>
            </a:pPr>
            <a:r>
              <a:rPr lang="it-IT" sz="2200" dirty="0" smtClean="0">
                <a:solidFill>
                  <a:srgbClr val="000000"/>
                </a:solidFill>
              </a:rPr>
              <a:t>Grande eterogeneità territoriale nel deposito degli atti telematici</a:t>
            </a:r>
          </a:p>
          <a:p>
            <a:pPr lvl="1">
              <a:buClr>
                <a:srgbClr val="009999"/>
              </a:buClr>
            </a:pPr>
            <a:r>
              <a:rPr lang="it-IT" sz="2200" dirty="0" smtClean="0">
                <a:solidFill>
                  <a:srgbClr val="000000"/>
                </a:solidFill>
              </a:rPr>
              <a:t>Investimenti complementari nella formazione dei magistrati e uffici giudiziari</a:t>
            </a:r>
          </a:p>
          <a:p>
            <a:pPr>
              <a:buClr>
                <a:srgbClr val="009999"/>
              </a:buClr>
            </a:pPr>
            <a:r>
              <a:rPr lang="it-IT" sz="2400" u="sng" dirty="0" smtClean="0">
                <a:solidFill>
                  <a:srgbClr val="000000"/>
                </a:solidFill>
              </a:rPr>
              <a:t>Digitalizzazione meno avanzata che in sanità</a:t>
            </a:r>
          </a:p>
          <a:p>
            <a:pPr lvl="1">
              <a:buClr>
                <a:srgbClr val="009999"/>
              </a:buClr>
            </a:pPr>
            <a:r>
              <a:rPr lang="it-IT" sz="2200" dirty="0" smtClean="0">
                <a:solidFill>
                  <a:srgbClr val="000000"/>
                </a:solidFill>
              </a:rPr>
              <a:t>Maggiori opportunità di «ottimizzare» il processo</a:t>
            </a:r>
            <a:endParaRPr lang="it-IT" sz="2200" dirty="0" smtClean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9B88-30F4-4501-BFA4-4394D0A149C4}" type="slidenum">
              <a:rPr lang="it-IT" altLang="en-US" smtClean="0">
                <a:solidFill>
                  <a:srgbClr val="000000"/>
                </a:solidFill>
              </a:rPr>
              <a:pPr/>
              <a:t>4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244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b="1" dirty="0" smtClean="0"/>
              <a:t>Proposta per la giustizia civile digitale</a:t>
            </a:r>
            <a:endParaRPr lang="it-IT" sz="2800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323528" y="1052736"/>
            <a:ext cx="8496944" cy="5400600"/>
          </a:xfrm>
        </p:spPr>
        <p:txBody>
          <a:bodyPr>
            <a:noAutofit/>
          </a:bodyPr>
          <a:lstStyle/>
          <a:p>
            <a:r>
              <a:rPr lang="it-IT" sz="2400" dirty="0" smtClean="0"/>
              <a:t>Bando per piattaforme e servizi innovativi su scala commerciale (PSC-2)</a:t>
            </a:r>
          </a:p>
          <a:p>
            <a:pPr lvl="1"/>
            <a:r>
              <a:rPr lang="it-IT" sz="1800" dirty="0" smtClean="0"/>
              <a:t>Risorse pubbliche/private; Apertura; Accessibilità, capillarità e tutela dei dati; Servizi in esclusiva e esternalità</a:t>
            </a:r>
            <a:endParaRPr lang="it-IT" sz="1800" dirty="0"/>
          </a:p>
          <a:p>
            <a:r>
              <a:rPr lang="it-IT" sz="2400" dirty="0" smtClean="0"/>
              <a:t>Raccolta, gestione e riuso dati</a:t>
            </a:r>
            <a:endParaRPr lang="it-IT" sz="2400" dirty="0" smtClean="0"/>
          </a:p>
          <a:p>
            <a:pPr lvl="1"/>
            <a:r>
              <a:rPr lang="it-IT" sz="2200" dirty="0" smtClean="0"/>
              <a:t>In attesa legge sull’accesso, attivare una divisione open data presso il </a:t>
            </a:r>
            <a:r>
              <a:rPr lang="it-IT" sz="2200" dirty="0" smtClean="0"/>
              <a:t>Ministero di Grazia e Giustizia</a:t>
            </a:r>
          </a:p>
          <a:p>
            <a:pPr lvl="2"/>
            <a:r>
              <a:rPr lang="it-IT" sz="1800" dirty="0" smtClean="0"/>
              <a:t>Diritti di accesso e opportunità di riuso</a:t>
            </a:r>
          </a:p>
          <a:p>
            <a:r>
              <a:rPr lang="it-IT" sz="2400" dirty="0" smtClean="0"/>
              <a:t>Trasferimento best </a:t>
            </a:r>
            <a:r>
              <a:rPr lang="it-IT" sz="2400" dirty="0" err="1" smtClean="0"/>
              <a:t>practice</a:t>
            </a:r>
            <a:endParaRPr lang="it-IT" sz="2400" dirty="0"/>
          </a:p>
          <a:p>
            <a:pPr lvl="1"/>
            <a:r>
              <a:rPr lang="it-IT" sz="2200" dirty="0" smtClean="0"/>
              <a:t>Gestione degli atti digitali</a:t>
            </a:r>
          </a:p>
          <a:p>
            <a:pPr lvl="2"/>
            <a:r>
              <a:rPr lang="it-IT" sz="1800" dirty="0" smtClean="0">
                <a:solidFill>
                  <a:srgbClr val="000000"/>
                </a:solidFill>
              </a:rPr>
              <a:t>Milano/Torino </a:t>
            </a:r>
            <a:r>
              <a:rPr lang="it-IT" sz="1800" dirty="0" smtClean="0">
                <a:solidFill>
                  <a:srgbClr val="000000"/>
                </a:solidFill>
                <a:sym typeface="Wingdings" panose="05000000000000000000" pitchFamily="2" charset="2"/>
              </a:rPr>
              <a:t> Ancona/Campobasso</a:t>
            </a:r>
            <a:endParaRPr lang="it-IT" sz="1800" dirty="0" smtClean="0">
              <a:solidFill>
                <a:srgbClr val="000000"/>
              </a:solidFill>
            </a:endParaRPr>
          </a:p>
          <a:p>
            <a:pPr lvl="1"/>
            <a:r>
              <a:rPr lang="it-IT" sz="2200" dirty="0" smtClean="0"/>
              <a:t>Banche dati e servizi innovativi</a:t>
            </a:r>
            <a:endParaRPr lang="it-IT" sz="2200" dirty="0"/>
          </a:p>
          <a:p>
            <a:pPr marL="671512" lvl="2" indent="0">
              <a:buNone/>
            </a:pPr>
            <a:endParaRPr lang="it-IT" sz="1800" dirty="0" smtClean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9B88-30F4-4501-BFA4-4394D0A149C4}" type="slidenum">
              <a:rPr lang="it-IT" altLang="en-US" smtClean="0">
                <a:solidFill>
                  <a:srgbClr val="000000"/>
                </a:solidFill>
              </a:rPr>
              <a:pPr/>
              <a:t>5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140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_Bordi">
  <a:themeElements>
    <a:clrScheme name="Bordi 9">
      <a:dk1>
        <a:srgbClr val="000000"/>
      </a:dk1>
      <a:lt1>
        <a:srgbClr val="FFFFFF"/>
      </a:lt1>
      <a:dk2>
        <a:srgbClr val="003399"/>
      </a:dk2>
      <a:lt2>
        <a:srgbClr val="666699"/>
      </a:lt2>
      <a:accent1>
        <a:srgbClr val="009999"/>
      </a:accent1>
      <a:accent2>
        <a:srgbClr val="4C6D4E"/>
      </a:accent2>
      <a:accent3>
        <a:srgbClr val="FFFFFF"/>
      </a:accent3>
      <a:accent4>
        <a:srgbClr val="000000"/>
      </a:accent4>
      <a:accent5>
        <a:srgbClr val="AACACA"/>
      </a:accent5>
      <a:accent6>
        <a:srgbClr val="446246"/>
      </a:accent6>
      <a:hlink>
        <a:srgbClr val="4C6D80"/>
      </a:hlink>
      <a:folHlink>
        <a:srgbClr val="B2B2B2"/>
      </a:folHlink>
    </a:clrScheme>
    <a:fontScheme name="Bordi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ordi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i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i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</TotalTime>
  <Words>293</Words>
  <Application>Microsoft Office PowerPoint</Application>
  <PresentationFormat>Presentazione su schermo (4:3)</PresentationFormat>
  <Paragraphs>48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8_Bordi</vt:lpstr>
      <vt:lpstr>Stato digitale   Una proposta per sanità e giustizia      Andrea Fosfuri  Roma, 26 giugno 2014</vt:lpstr>
      <vt:lpstr>Sanità digitale</vt:lpstr>
      <vt:lpstr>Proposta per la sanità digitale</vt:lpstr>
      <vt:lpstr>Giustizia digitale</vt:lpstr>
      <vt:lpstr>Proposta per la giustizia civile digitale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corporate governance delle public utilities</dc:title>
  <dc:creator>Valotti</dc:creator>
  <cp:lastModifiedBy>Fosfuri</cp:lastModifiedBy>
  <cp:revision>469</cp:revision>
  <cp:lastPrinted>2014-01-18T15:40:43Z</cp:lastPrinted>
  <dcterms:created xsi:type="dcterms:W3CDTF">2008-03-01T21:31:22Z</dcterms:created>
  <dcterms:modified xsi:type="dcterms:W3CDTF">2014-06-26T06:42:41Z</dcterms:modified>
</cp:coreProperties>
</file>