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6"/>
  </p:notesMasterIdLst>
  <p:handoutMasterIdLst>
    <p:handoutMasterId r:id="rId7"/>
  </p:handoutMasterIdLst>
  <p:sldIdLst>
    <p:sldId id="513" r:id="rId2"/>
    <p:sldId id="522" r:id="rId3"/>
    <p:sldId id="523" r:id="rId4"/>
    <p:sldId id="514" r:id="rId5"/>
  </p:sldIdLst>
  <p:sldSz cx="9144000" cy="6858000" type="screen4x3"/>
  <p:notesSz cx="7315200" cy="96012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66" d="100"/>
          <a:sy n="66" d="100"/>
        </p:scale>
        <p:origin x="-2296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ECFCAF9D-FDA0-41F6-9F12-85299751904D}" type="datetimeFigureOut">
              <a:rPr lang="it-IT" smtClean="0"/>
              <a:pPr/>
              <a:t>25/06/14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17E9D855-7481-4EEA-898C-755E0E41994D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618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8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8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A8AA11-D704-4584-8154-D577217C307D}" type="slidenum">
              <a:rPr lang="en-US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37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98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733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733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733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it-IT" altLang="en-US"/>
              <a:t>Fare clic per modificare lo stile del titolo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it-IT" altLang="en-US"/>
              <a:t>Fare clic per modificare lo stile del sottotitolo dello schema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051720" y="5733256"/>
            <a:ext cx="4896544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3F6091-9C17-4C10-A350-A97A7743BE2D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40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10E01-3277-444E-BA79-08F507CD463E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60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AA561-8543-45FF-9443-EDD524961B03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82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28775"/>
            <a:ext cx="8229600" cy="450215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0CC3DC-81BC-402C-9ED3-AE448CEF6CC1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7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7544" y="6248400"/>
            <a:ext cx="8208912" cy="4572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 dirty="0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09B88-30F4-4501-BFA4-4394D0A149C4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89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5B15F-EB5D-4D67-97BD-61135D84A59F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9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7DCA-E469-43DD-9E0B-0767340BDFF2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1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FC405-FC02-4E70-B44B-08B48F2F5E11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6845-4439-4DBB-9AF7-55E03C4C2D2F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22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94C5A-492D-44CE-89BF-EFEB1DBFEBD1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3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292A9-5D89-400B-8C17-38F7722BD628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1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E8ED0-D560-4DBA-B394-5287A4017D2D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4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8400"/>
            <a:ext cx="8208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DC96978-DB64-4896-81B0-40878C126E54}" type="slidenum">
              <a:rPr lang="it-IT" altLang="en-US">
                <a:solidFill>
                  <a:srgbClr val="000000"/>
                </a:solidFill>
              </a:rPr>
              <a:pPr/>
              <a:t>‹n.›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5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412776"/>
            <a:ext cx="7992888" cy="2376264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it-IT" sz="4800" i="1" dirty="0" smtClean="0"/>
              <a:t>Open data e </a:t>
            </a:r>
            <a:r>
              <a:rPr lang="it-IT" sz="4800" dirty="0" smtClean="0"/>
              <a:t>la digitalizzazione della PA </a:t>
            </a:r>
            <a:br>
              <a:rPr lang="it-IT" sz="48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800" dirty="0" smtClean="0"/>
              <a:t>Una proposta di riforma per il regime di accesso all’informazione del settore pubblico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1800" i="1" dirty="0">
                <a:latin typeface="Century Schoolbook" panose="02040604050505020304" pitchFamily="18" charset="0"/>
              </a:rPr>
              <a:t>A</a:t>
            </a:r>
            <a:r>
              <a:rPr lang="it-IT" sz="1800" i="1" dirty="0" smtClean="0">
                <a:latin typeface="Century Schoolbook" panose="02040604050505020304" pitchFamily="18" charset="0"/>
              </a:rPr>
              <a:t>ura Bertoni</a:t>
            </a:r>
            <a:br>
              <a:rPr lang="it-IT" sz="1800" i="1" dirty="0" smtClean="0">
                <a:latin typeface="Century Schoolbook" panose="02040604050505020304" pitchFamily="18" charset="0"/>
              </a:rPr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1400" dirty="0" smtClean="0">
                <a:latin typeface="Century Schoolbook" panose="02040604050505020304" pitchFamily="18" charset="0"/>
              </a:rPr>
              <a:t>Roma, 26 giugno 2014</a:t>
            </a:r>
            <a:endParaRPr lang="it-IT" sz="1400" dirty="0">
              <a:latin typeface="Century Schoolbook" panose="020406040505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587727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7689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704" y="277813"/>
            <a:ext cx="8686800" cy="1139825"/>
          </a:xfrm>
        </p:spPr>
        <p:txBody>
          <a:bodyPr/>
          <a:lstStyle/>
          <a:p>
            <a:pPr algn="ctr"/>
            <a:r>
              <a:rPr lang="it-IT" sz="2800" b="1" dirty="0" smtClean="0"/>
              <a:t>Obiettivo: </a:t>
            </a:r>
            <a:r>
              <a:rPr lang="it-IT" sz="2800" dirty="0" smtClean="0"/>
              <a:t>una politica nazionale di apertura dei dati pubblici</a:t>
            </a:r>
            <a:br>
              <a:rPr lang="it-IT" sz="2800" dirty="0" smtClean="0"/>
            </a:br>
            <a:r>
              <a:rPr lang="it-IT" sz="2800" dirty="0" smtClean="0"/>
              <a:t> 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2</a:t>
            </a:fld>
            <a:endParaRPr lang="it-IT" altLang="en-US">
              <a:solidFill>
                <a:srgbClr val="000000"/>
              </a:solidFill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070864"/>
              </p:ext>
            </p:extLst>
          </p:nvPr>
        </p:nvGraphicFramePr>
        <p:xfrm>
          <a:off x="288032" y="1736812"/>
          <a:ext cx="8604448" cy="3528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1464"/>
                <a:gridCol w="802504"/>
                <a:gridCol w="4320480"/>
              </a:tblGrid>
              <a:tr h="882098">
                <a:tc gridSpan="2"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Trasparenza 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Valorizzazione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2098">
                <a:tc gridSpan="3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Open data</a:t>
                      </a:r>
                      <a:endParaRPr lang="it-IT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8209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Riutilizzo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82098"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Accesso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Connettore 2 12"/>
          <p:cNvCxnSpPr/>
          <p:nvPr/>
        </p:nvCxnSpPr>
        <p:spPr>
          <a:xfrm>
            <a:off x="1475656" y="2348880"/>
            <a:ext cx="311460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535996" y="2356528"/>
            <a:ext cx="54260" cy="496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4602222" y="3180285"/>
            <a:ext cx="1368152" cy="566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>
            <a:off x="4572000" y="3180285"/>
            <a:ext cx="3528" cy="1413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4590256" y="4089581"/>
            <a:ext cx="17459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288032" y="5373216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000000"/>
                </a:solidFill>
                <a:latin typeface="+mn-lt"/>
              </a:rPr>
              <a:t>Il </a:t>
            </a:r>
            <a:r>
              <a:rPr lang="it-IT" b="1" dirty="0">
                <a:solidFill>
                  <a:srgbClr val="000000"/>
                </a:solidFill>
                <a:latin typeface="+mn-lt"/>
              </a:rPr>
              <a:t>diritto di </a:t>
            </a:r>
            <a:r>
              <a:rPr lang="it-IT" b="1" dirty="0" smtClean="0">
                <a:solidFill>
                  <a:srgbClr val="000000"/>
                </a:solidFill>
                <a:latin typeface="+mn-lt"/>
              </a:rPr>
              <a:t>accesso è il fulcro di </a:t>
            </a:r>
            <a:r>
              <a:rPr lang="it-IT" b="1" dirty="0">
                <a:solidFill>
                  <a:srgbClr val="000000"/>
                </a:solidFill>
                <a:latin typeface="+mn-lt"/>
              </a:rPr>
              <a:t>una </a:t>
            </a:r>
            <a:r>
              <a:rPr lang="it-IT" b="1" dirty="0" smtClean="0">
                <a:solidFill>
                  <a:srgbClr val="000000"/>
                </a:solidFill>
                <a:latin typeface="+mn-lt"/>
              </a:rPr>
              <a:t>buona politica </a:t>
            </a:r>
            <a:r>
              <a:rPr lang="it-IT" b="1" dirty="0">
                <a:solidFill>
                  <a:srgbClr val="000000"/>
                </a:solidFill>
                <a:latin typeface="+mn-lt"/>
              </a:rPr>
              <a:t>di </a:t>
            </a:r>
            <a:r>
              <a:rPr lang="it-IT" b="1" i="1" dirty="0">
                <a:solidFill>
                  <a:srgbClr val="000000"/>
                </a:solidFill>
                <a:latin typeface="+mn-lt"/>
              </a:rPr>
              <a:t>open data </a:t>
            </a:r>
            <a:r>
              <a:rPr lang="it-IT" b="1" dirty="0">
                <a:solidFill>
                  <a:srgbClr val="000000"/>
                </a:solidFill>
                <a:latin typeface="+mn-lt"/>
              </a:rPr>
              <a:t>per la </a:t>
            </a:r>
            <a:r>
              <a:rPr lang="it-IT" b="1" dirty="0" smtClean="0">
                <a:solidFill>
                  <a:srgbClr val="000000"/>
                </a:solidFill>
                <a:latin typeface="+mn-lt"/>
              </a:rPr>
              <a:t>PA</a:t>
            </a:r>
            <a:endParaRPr lang="it-IT" b="1" dirty="0">
              <a:latin typeface="+mn-lt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779912" y="3501008"/>
            <a:ext cx="5112568" cy="87793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it-IT" dirty="0" smtClean="0"/>
              <a:t>Interoperabilità</a:t>
            </a:r>
            <a:endParaRPr lang="it-IT" dirty="0"/>
          </a:p>
        </p:txBody>
      </p:sp>
      <p:cxnSp>
        <p:nvCxnSpPr>
          <p:cNvPr id="26" name="Connettore 2 25"/>
          <p:cNvCxnSpPr/>
          <p:nvPr/>
        </p:nvCxnSpPr>
        <p:spPr>
          <a:xfrm flipH="1">
            <a:off x="4590256" y="2348880"/>
            <a:ext cx="358214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3857702" y="1987196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Innovazione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6804248" y="3939977"/>
            <a:ext cx="39604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08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Mezzo:</a:t>
            </a:r>
            <a:r>
              <a:rPr lang="it-IT" sz="2800" dirty="0" smtClean="0"/>
              <a:t> il diritto di sapere</a:t>
            </a:r>
            <a:br>
              <a:rPr lang="it-IT" sz="2800" dirty="0" smtClean="0"/>
            </a:br>
            <a:r>
              <a:rPr lang="it-IT" sz="2800" dirty="0" smtClean="0"/>
              <a:t>(il duplice ruolo del diritto di accesso ai dati pubblici)</a:t>
            </a: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1900" dirty="0" smtClean="0"/>
          </a:p>
          <a:p>
            <a:pPr marL="0" indent="0">
              <a:buNone/>
            </a:pPr>
            <a:r>
              <a:rPr lang="it-IT" sz="1900" dirty="0" smtClean="0"/>
              <a:t>1) Il </a:t>
            </a:r>
            <a:r>
              <a:rPr lang="it-IT" sz="1900" dirty="0" smtClean="0"/>
              <a:t>diritto di accesso come diritto fondamentale (Convenzione </a:t>
            </a:r>
            <a:r>
              <a:rPr lang="it-IT" sz="1900" dirty="0"/>
              <a:t>del Consiglio </a:t>
            </a:r>
            <a:r>
              <a:rPr lang="it-IT" sz="1900" dirty="0" smtClean="0"/>
              <a:t>d’Europa sull’accesso </a:t>
            </a:r>
            <a:r>
              <a:rPr lang="it-IT" sz="1900" dirty="0"/>
              <a:t>ai documenti </a:t>
            </a:r>
            <a:r>
              <a:rPr lang="it-IT" sz="1900" dirty="0" smtClean="0"/>
              <a:t>ufficiali, </a:t>
            </a:r>
            <a:r>
              <a:rPr lang="it-IT" sz="1900" dirty="0"/>
              <a:t>2009) </a:t>
            </a:r>
          </a:p>
          <a:p>
            <a:r>
              <a:rPr lang="it-IT" sz="1900" dirty="0" smtClean="0"/>
              <a:t>strumento di </a:t>
            </a:r>
            <a:r>
              <a:rPr lang="it-IT" sz="1900" dirty="0"/>
              <a:t>informazione </a:t>
            </a:r>
            <a:r>
              <a:rPr lang="it-IT" sz="1900" dirty="0" smtClean="0"/>
              <a:t>e di partecipazione per </a:t>
            </a:r>
            <a:r>
              <a:rPr lang="it-IT" sz="1900" dirty="0"/>
              <a:t>il </a:t>
            </a:r>
            <a:r>
              <a:rPr lang="it-IT" sz="1900" dirty="0" smtClean="0"/>
              <a:t>pubblico</a:t>
            </a:r>
          </a:p>
          <a:p>
            <a:r>
              <a:rPr lang="it-IT" sz="1900" dirty="0" smtClean="0"/>
              <a:t>elemento di efficienza, efficacia e legittimità della PA</a:t>
            </a:r>
          </a:p>
          <a:p>
            <a:pPr marL="0" indent="0">
              <a:buNone/>
            </a:pPr>
            <a:endParaRPr lang="it-IT" sz="1900" dirty="0" smtClean="0"/>
          </a:p>
          <a:p>
            <a:pPr marL="0" indent="0">
              <a:buNone/>
            </a:pPr>
            <a:r>
              <a:rPr lang="it-IT" sz="1900" dirty="0" smtClean="0"/>
              <a:t>2) Il </a:t>
            </a:r>
            <a:r>
              <a:rPr lang="it-IT" sz="1900" dirty="0" smtClean="0"/>
              <a:t>diritto di accesso come precondizione per il diritto di riutilizzo </a:t>
            </a:r>
            <a:r>
              <a:rPr lang="it-IT" sz="1900" dirty="0"/>
              <a:t>(Direttiva </a:t>
            </a:r>
            <a:r>
              <a:rPr lang="it-IT" sz="1900" dirty="0" smtClean="0"/>
              <a:t>2013/37/UE relativa al riutilizzo dell’informazione del settore pubblico)</a:t>
            </a:r>
          </a:p>
          <a:p>
            <a:pPr lvl="0">
              <a:buClr>
                <a:srgbClr val="009999"/>
              </a:buClr>
            </a:pPr>
            <a:r>
              <a:rPr lang="it-IT" sz="1900" dirty="0">
                <a:solidFill>
                  <a:srgbClr val="000000"/>
                </a:solidFill>
              </a:rPr>
              <a:t>i</a:t>
            </a:r>
            <a:r>
              <a:rPr lang="it-IT" sz="1900" dirty="0" smtClean="0">
                <a:solidFill>
                  <a:srgbClr val="000000"/>
                </a:solidFill>
              </a:rPr>
              <a:t>ntroduce l’obbligo </a:t>
            </a:r>
            <a:r>
              <a:rPr lang="it-IT" sz="1900" dirty="0">
                <a:solidFill>
                  <a:srgbClr val="000000"/>
                </a:solidFill>
              </a:rPr>
              <a:t>per gli Stati membri di rendere riutilizzabili tutti i documenti pubblici a meno che l’accesso sia limitato o </a:t>
            </a:r>
            <a:r>
              <a:rPr lang="it-IT" sz="1900" dirty="0" smtClean="0">
                <a:solidFill>
                  <a:srgbClr val="000000"/>
                </a:solidFill>
              </a:rPr>
              <a:t>escluso</a:t>
            </a:r>
          </a:p>
          <a:p>
            <a:pPr lvl="0">
              <a:buClr>
                <a:srgbClr val="009999"/>
              </a:buClr>
            </a:pPr>
            <a:r>
              <a:rPr lang="it-IT" sz="1900" dirty="0" smtClean="0">
                <a:solidFill>
                  <a:srgbClr val="000000"/>
                </a:solidFill>
              </a:rPr>
              <a:t>conserva la libertà per gli Stati membri di determinare i regimi di accesso</a:t>
            </a:r>
          </a:p>
          <a:p>
            <a:pPr marL="0" lvl="0" indent="0">
              <a:buClr>
                <a:srgbClr val="009999"/>
              </a:buClr>
              <a:buNone/>
            </a:pPr>
            <a:endParaRPr lang="it-IT" sz="1900" dirty="0" smtClean="0"/>
          </a:p>
          <a:p>
            <a:pPr marL="0" lvl="0" indent="0">
              <a:buClr>
                <a:srgbClr val="009999"/>
              </a:buClr>
              <a:buNone/>
            </a:pPr>
            <a:r>
              <a:rPr lang="it-IT" sz="1900" b="1" dirty="0"/>
              <a:t>I</a:t>
            </a:r>
            <a:r>
              <a:rPr lang="it-IT" sz="1900" b="1" dirty="0" smtClean="0"/>
              <a:t>n </a:t>
            </a:r>
            <a:r>
              <a:rPr lang="it-IT" sz="1900" b="1" dirty="0"/>
              <a:t>occasione dell’iniziativa legislativa </a:t>
            </a:r>
            <a:r>
              <a:rPr lang="it-IT" sz="1900" b="1" dirty="0" smtClean="0"/>
              <a:t>per il recepimento della Direttiva, dovrebbe essere congiuntamente ridefinita la normativa sull’accesso </a:t>
            </a:r>
            <a:r>
              <a:rPr lang="it-IT" sz="1900" b="1" dirty="0"/>
              <a:t>all’informazione </a:t>
            </a:r>
            <a:r>
              <a:rPr lang="it-IT" sz="1900" b="1" dirty="0" smtClean="0"/>
              <a:t>pubblica. </a:t>
            </a:r>
            <a:endParaRPr lang="it-IT" sz="19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3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29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676456" cy="1224136"/>
          </a:xfrm>
        </p:spPr>
        <p:txBody>
          <a:bodyPr/>
          <a:lstStyle/>
          <a:p>
            <a:r>
              <a:rPr lang="it-IT" sz="2800" b="1" dirty="0" smtClean="0"/>
              <a:t>Risultato: </a:t>
            </a:r>
            <a:r>
              <a:rPr lang="it-IT" sz="2800" dirty="0" smtClean="0"/>
              <a:t>la riforma del regime di accesso all’informazione del settore pubblico in Italia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0" y="1124744"/>
            <a:ext cx="4211960" cy="5256584"/>
          </a:xfrm>
          <a:ln w="3175" cmpd="sng"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000" u="sng" dirty="0" smtClean="0"/>
              <a:t>Ora</a:t>
            </a:r>
            <a:r>
              <a:rPr lang="it-IT" sz="2000" dirty="0" smtClean="0"/>
              <a:t> il regime d’accesso è caratterizzato da:</a:t>
            </a:r>
          </a:p>
          <a:p>
            <a:r>
              <a:rPr lang="it-IT" sz="2000" b="1" dirty="0" smtClean="0"/>
              <a:t>Restrittività</a:t>
            </a:r>
            <a:r>
              <a:rPr lang="it-IT" sz="2000" dirty="0"/>
              <a:t>.</a:t>
            </a:r>
            <a:r>
              <a:rPr lang="it-IT" sz="2000" dirty="0" smtClean="0"/>
              <a:t> Esso è strumentale </a:t>
            </a:r>
            <a:r>
              <a:rPr lang="it-IT" sz="2000" dirty="0"/>
              <a:t>ad acquisire la conoscenza necessaria a valutare la portata lesiva di atti o comportamenti posti in essere dall’amministrazione </a:t>
            </a:r>
            <a:r>
              <a:rPr lang="it-IT" sz="2000" i="1" dirty="0" smtClean="0"/>
              <a:t>(</a:t>
            </a:r>
            <a:r>
              <a:rPr lang="it-IT" sz="2000" i="1" dirty="0" err="1" smtClean="0"/>
              <a:t>need</a:t>
            </a:r>
            <a:r>
              <a:rPr lang="it-IT" sz="2000" i="1" dirty="0" smtClean="0"/>
              <a:t> to </a:t>
            </a:r>
            <a:r>
              <a:rPr lang="it-IT" sz="2000" i="1" dirty="0" err="1" smtClean="0"/>
              <a:t>know</a:t>
            </a:r>
            <a:r>
              <a:rPr lang="it-IT" sz="2000" i="1" dirty="0"/>
              <a:t>:</a:t>
            </a:r>
            <a:r>
              <a:rPr lang="it-IT" sz="2000" i="1" dirty="0" smtClean="0"/>
              <a:t> </a:t>
            </a:r>
            <a:r>
              <a:rPr lang="it-IT" sz="2000" dirty="0" smtClean="0"/>
              <a:t>art</a:t>
            </a:r>
            <a:r>
              <a:rPr lang="it-IT" sz="2000" dirty="0"/>
              <a:t>. 24, </a:t>
            </a:r>
            <a:r>
              <a:rPr lang="it-IT" sz="2000" dirty="0" smtClean="0"/>
              <a:t>co. </a:t>
            </a:r>
            <a:r>
              <a:rPr lang="it-IT" sz="2000" dirty="0"/>
              <a:t>3, L. </a:t>
            </a:r>
            <a:r>
              <a:rPr lang="it-IT" sz="2000" dirty="0" smtClean="0"/>
              <a:t>241/1990</a:t>
            </a:r>
            <a:r>
              <a:rPr lang="it-IT" sz="2000" dirty="0" smtClean="0"/>
              <a:t>)</a:t>
            </a:r>
          </a:p>
          <a:p>
            <a:endParaRPr lang="it-IT" sz="2000" dirty="0" smtClean="0"/>
          </a:p>
          <a:p>
            <a:r>
              <a:rPr lang="it-IT" sz="2000" dirty="0" smtClean="0"/>
              <a:t>(mera e limitata) </a:t>
            </a:r>
            <a:r>
              <a:rPr lang="it-IT" sz="2000" b="1" dirty="0" smtClean="0"/>
              <a:t>Trasparenza </a:t>
            </a:r>
            <a:r>
              <a:rPr lang="it-IT" sz="2000" b="1" dirty="0" smtClean="0"/>
              <a:t>proattiva.</a:t>
            </a:r>
            <a:r>
              <a:rPr lang="it-IT" sz="2000" dirty="0" smtClean="0"/>
              <a:t> </a:t>
            </a:r>
            <a:r>
              <a:rPr lang="it-IT" sz="2000" dirty="0"/>
              <a:t>D</a:t>
            </a:r>
            <a:r>
              <a:rPr lang="it-IT" sz="2000" dirty="0" smtClean="0"/>
              <a:t>iritto </a:t>
            </a:r>
            <a:r>
              <a:rPr lang="it-IT" sz="2000" dirty="0"/>
              <a:t>di chiunque di richiedere i </a:t>
            </a:r>
            <a:r>
              <a:rPr lang="it-IT" sz="2000" dirty="0" smtClean="0"/>
              <a:t>dati oggetto  di pubblicazione </a:t>
            </a:r>
            <a:r>
              <a:rPr lang="it-IT" sz="2000" dirty="0"/>
              <a:t>obbligatoria </a:t>
            </a:r>
            <a:r>
              <a:rPr lang="it-IT" sz="2000" dirty="0" smtClean="0"/>
              <a:t>(!) nei </a:t>
            </a:r>
            <a:r>
              <a:rPr lang="it-IT" sz="2000" dirty="0"/>
              <a:t>casi in cui sia stata omessa la loro </a:t>
            </a:r>
            <a:r>
              <a:rPr lang="it-IT" sz="2000" dirty="0" smtClean="0"/>
              <a:t>pubblicazione (D. </a:t>
            </a:r>
            <a:r>
              <a:rPr lang="it-IT" sz="2000" dirty="0" err="1" smtClean="0"/>
              <a:t>Lgs</a:t>
            </a:r>
            <a:r>
              <a:rPr lang="it-IT" sz="2000" dirty="0" smtClean="0"/>
              <a:t>. 33/2013</a:t>
            </a:r>
            <a:r>
              <a:rPr lang="it-IT" sz="20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it-IT" sz="2000" dirty="0" smtClean="0"/>
          </a:p>
          <a:p>
            <a:pPr marL="0" indent="0">
              <a:lnSpc>
                <a:spcPct val="90000"/>
              </a:lnSpc>
              <a:buNone/>
            </a:pPr>
            <a:endParaRPr lang="it-IT" sz="2000" dirty="0" smtClean="0"/>
          </a:p>
          <a:p>
            <a:r>
              <a:rPr lang="it-IT" sz="2000" b="1" dirty="0" smtClean="0"/>
              <a:t>Frammentarietà</a:t>
            </a:r>
            <a:r>
              <a:rPr lang="it-IT" sz="2000" dirty="0"/>
              <a:t>.</a:t>
            </a:r>
            <a:r>
              <a:rPr lang="it-IT" sz="2000" dirty="0" smtClean="0"/>
              <a:t> </a:t>
            </a:r>
            <a:r>
              <a:rPr lang="it-IT" sz="2000" dirty="0"/>
              <a:t>S</a:t>
            </a:r>
            <a:r>
              <a:rPr lang="it-IT" sz="2000" dirty="0" smtClean="0"/>
              <a:t>tratificazione </a:t>
            </a:r>
            <a:r>
              <a:rPr lang="it-IT" sz="2000" dirty="0" smtClean="0"/>
              <a:t>di leggi</a:t>
            </a:r>
            <a:endParaRPr lang="it-IT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4</a:t>
            </a:fld>
            <a:endParaRPr lang="it-IT" altLang="en-US" dirty="0">
              <a:solidFill>
                <a:srgbClr val="00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572000" y="1124744"/>
            <a:ext cx="4464496" cy="4799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1900" u="sng" dirty="0" smtClean="0"/>
              <a:t>Poi</a:t>
            </a:r>
            <a:r>
              <a:rPr lang="it-IT" sz="1900" dirty="0" smtClean="0"/>
              <a:t>, grazie al</a:t>
            </a:r>
            <a:r>
              <a:rPr lang="it-IT" sz="1900" dirty="0" smtClean="0"/>
              <a:t>la riforma, </a:t>
            </a:r>
            <a:r>
              <a:rPr lang="it-IT" sz="1900" dirty="0"/>
              <a:t>dovrebbe essere caratterizzato da: </a:t>
            </a:r>
            <a:endParaRPr lang="it-IT" sz="1900" dirty="0" smtClean="0"/>
          </a:p>
          <a:p>
            <a:pPr marL="285750" indent="-285750">
              <a:lnSpc>
                <a:spcPct val="90000"/>
              </a:lnSpc>
              <a:buClr>
                <a:schemeClr val="accent1"/>
              </a:buClr>
              <a:buFont typeface="Wingdings" charset="2"/>
              <a:buChar char="§"/>
            </a:pPr>
            <a:r>
              <a:rPr lang="it-IT" sz="1900" b="1" dirty="0" err="1" smtClean="0"/>
              <a:t>Estensività</a:t>
            </a:r>
            <a:r>
              <a:rPr lang="it-IT" sz="1900" dirty="0" smtClean="0"/>
              <a:t>. Mediante il riconoscimento di un diritto generalizzato all’accesso all’informazione del settore pubblico </a:t>
            </a:r>
            <a:r>
              <a:rPr lang="it-IT" sz="1900" i="1" dirty="0" smtClean="0"/>
              <a:t>(right to </a:t>
            </a:r>
            <a:r>
              <a:rPr lang="it-IT" sz="1900" i="1" dirty="0" err="1" smtClean="0"/>
              <a:t>know</a:t>
            </a:r>
            <a:r>
              <a:rPr lang="it-IT" sz="1900" i="1" dirty="0" smtClean="0"/>
              <a:t>: </a:t>
            </a:r>
            <a:r>
              <a:rPr lang="it-IT" sz="1900" dirty="0" smtClean="0"/>
              <a:t>es. FOIA)</a:t>
            </a:r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it-IT" sz="1900" dirty="0"/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it-IT" sz="1900" dirty="0" smtClean="0"/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it-IT" sz="1900" dirty="0" smtClean="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charset="2"/>
              <a:buChar char="§"/>
            </a:pPr>
            <a:r>
              <a:rPr lang="it-IT" sz="1900" dirty="0" smtClean="0"/>
              <a:t>(maggiore) </a:t>
            </a:r>
            <a:r>
              <a:rPr lang="it-IT" sz="1900" b="1" dirty="0" smtClean="0"/>
              <a:t>Trasparenza proattiva. </a:t>
            </a:r>
            <a:r>
              <a:rPr lang="it-IT" sz="1900" dirty="0" smtClean="0"/>
              <a:t>Aumento </a:t>
            </a:r>
            <a:r>
              <a:rPr lang="it-IT" sz="1900" dirty="0" smtClean="0"/>
              <a:t>de</a:t>
            </a:r>
            <a:r>
              <a:rPr lang="it-IT" sz="1900" dirty="0" smtClean="0"/>
              <a:t>l novero dei dati oggetto di pubblicazione obbligatoria </a:t>
            </a: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charset="2"/>
              <a:buChar char="§"/>
            </a:pPr>
            <a:r>
              <a:rPr lang="it-IT" sz="1900" dirty="0" smtClean="0"/>
              <a:t>(integrativa ed estesa) </a:t>
            </a:r>
            <a:r>
              <a:rPr lang="it-IT" sz="1900" b="1" dirty="0" smtClean="0"/>
              <a:t>Trasparenza reattiva. </a:t>
            </a:r>
            <a:r>
              <a:rPr lang="it-IT" sz="1900" dirty="0"/>
              <a:t>D</a:t>
            </a:r>
            <a:r>
              <a:rPr lang="it-IT" sz="1900" dirty="0" smtClean="0"/>
              <a:t>iritto di chiunque di richiedere i dati il cui accesso non è escluso </a:t>
            </a:r>
            <a:r>
              <a:rPr lang="it-IT" sz="1900" i="1" dirty="0" smtClean="0"/>
              <a:t>ex </a:t>
            </a:r>
            <a:r>
              <a:rPr lang="it-IT" sz="1900" i="1" dirty="0" err="1" smtClean="0"/>
              <a:t>lege</a:t>
            </a:r>
            <a:endParaRPr lang="it-IT" sz="1900" i="1" dirty="0" smtClean="0"/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it-IT" sz="1900" b="1" i="1" dirty="0" smtClean="0"/>
          </a:p>
          <a:p>
            <a:pPr marL="342900" indent="-342900">
              <a:buClr>
                <a:schemeClr val="accent1"/>
              </a:buClr>
              <a:buFont typeface="Wingdings" charset="2"/>
              <a:buChar char="§"/>
            </a:pPr>
            <a:r>
              <a:rPr lang="it-IT" sz="1900" b="1" dirty="0" smtClean="0"/>
              <a:t>Organicità: </a:t>
            </a:r>
            <a:r>
              <a:rPr lang="it-IT" sz="1900" dirty="0"/>
              <a:t>t</a:t>
            </a:r>
            <a:r>
              <a:rPr lang="it-IT" sz="1900" dirty="0" smtClean="0"/>
              <a:t>esto unico</a:t>
            </a:r>
            <a:endParaRPr lang="it-IT" sz="1900" b="1" dirty="0"/>
          </a:p>
        </p:txBody>
      </p:sp>
    </p:spTree>
    <p:extLst>
      <p:ext uri="{BB962C8B-B14F-4D97-AF65-F5344CB8AC3E}">
        <p14:creationId xmlns:p14="http://schemas.microsoft.com/office/powerpoint/2010/main" val="418624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_Bordi">
  <a:themeElements>
    <a:clrScheme name="Bordi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Bord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358</Words>
  <Application>Microsoft Macintosh PowerPoint</Application>
  <PresentationFormat>Presentazione su schermo (4:3)</PresentationFormat>
  <Paragraphs>41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8_Bordi</vt:lpstr>
      <vt:lpstr>Open data e la digitalizzazione della PA    Una proposta di riforma per il regime di accesso all’informazione del settore pubblico    Aura Bertoni  Roma, 26 giugno 2014</vt:lpstr>
      <vt:lpstr>Obiettivo: una politica nazionale di apertura dei dati pubblici   </vt:lpstr>
      <vt:lpstr>Mezzo: il diritto di sapere (il duplice ruolo del diritto di accesso ai dati pubblici)</vt:lpstr>
      <vt:lpstr>Risultato: la riforma del regime di accesso all’informazione del settore pubblico in Italia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corporate governance delle public utilities</dc:title>
  <dc:creator>Valotti</dc:creator>
  <cp:lastModifiedBy>Aura Bertoni</cp:lastModifiedBy>
  <cp:revision>465</cp:revision>
  <cp:lastPrinted>2014-01-18T15:40:43Z</cp:lastPrinted>
  <dcterms:created xsi:type="dcterms:W3CDTF">2008-03-01T21:31:22Z</dcterms:created>
  <dcterms:modified xsi:type="dcterms:W3CDTF">2014-06-25T17:28:27Z</dcterms:modified>
</cp:coreProperties>
</file>