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CBEEB5-B521-43D8-8B4B-7053EC7853D3}" type="datetimeFigureOut">
              <a:rPr lang="it-IT" smtClean="0"/>
              <a:t>10/09/2012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EFD5C-4310-40D8-B1FE-11B29251C334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07214" indent="-207214">
              <a:lnSpc>
                <a:spcPct val="90000"/>
              </a:lnSpc>
              <a:spcBef>
                <a:spcPct val="0"/>
              </a:spcBef>
              <a:defRPr/>
            </a:pPr>
            <a:r>
              <a:rPr lang="it-IT" altLang="it-IT" b="1" dirty="0" smtClean="0">
                <a:latin typeface="Arial" charset="0"/>
              </a:rPr>
              <a:t>Il fondatore (essere molto concisi e sintetici)</a:t>
            </a:r>
            <a:endParaRPr lang="it-IT" altLang="it-IT" dirty="0" smtClean="0">
              <a:latin typeface="Arial" charset="0"/>
            </a:endParaRPr>
          </a:p>
          <a:p>
            <a:pPr marL="207214" indent="-207214">
              <a:lnSpc>
                <a:spcPct val="90000"/>
              </a:lnSpc>
              <a:spcBef>
                <a:spcPct val="0"/>
              </a:spcBef>
              <a:defRPr/>
            </a:pPr>
            <a:r>
              <a:rPr lang="it-IT" altLang="it-IT" dirty="0" smtClean="0">
                <a:latin typeface="Arial" charset="0"/>
              </a:rPr>
              <a:t>Un imprenditore con idee fortemente innovative nel campo della formazione culturale e professionale. Per primo introduce in Italia le</a:t>
            </a:r>
          </a:p>
          <a:p>
            <a:pPr marL="207214" indent="-207214">
              <a:lnSpc>
                <a:spcPct val="90000"/>
              </a:lnSpc>
              <a:spcBef>
                <a:spcPct val="0"/>
              </a:spcBef>
              <a:defRPr/>
            </a:pPr>
            <a:r>
              <a:rPr lang="it-IT" altLang="it-IT" dirty="0" smtClean="0">
                <a:latin typeface="Arial" charset="0"/>
              </a:rPr>
              <a:t>tecniche della grande distribuzione moderna fondando nel 1865 i “Magazzini F.lli Bocconi” (divenuti nel 1917 “La Rinascente”) e dando il via</a:t>
            </a:r>
          </a:p>
          <a:p>
            <a:pPr marL="207214" indent="-207214">
              <a:lnSpc>
                <a:spcPct val="90000"/>
              </a:lnSpc>
              <a:spcBef>
                <a:spcPct val="0"/>
              </a:spcBef>
              <a:defRPr/>
            </a:pPr>
            <a:r>
              <a:rPr lang="it-IT" altLang="it-IT" dirty="0" smtClean="0">
                <a:latin typeface="Arial" charset="0"/>
              </a:rPr>
              <a:t>alla vendita di abiti preconfezionati e di articoli a prezzo fisso. A causa della tragica scomparsa del figlio Luigi, morto nella battaglia di Adua nel 1896, decide di intitolare a suo nome un istituto universitario che desse rigore scientifico agli studi e alle tecniche commerciali.</a:t>
            </a:r>
          </a:p>
          <a:p>
            <a:pPr marL="207214" indent="-207214">
              <a:spcBef>
                <a:spcPct val="50000"/>
              </a:spcBef>
              <a:defRPr/>
            </a:pPr>
            <a:endParaRPr lang="it-IT" dirty="0" smtClean="0">
              <a:latin typeface="Sabon" pitchFamily="18" charset="0"/>
            </a:endParaRPr>
          </a:p>
          <a:p>
            <a:pPr marL="207214" indent="-207214">
              <a:spcBef>
                <a:spcPct val="50000"/>
              </a:spcBef>
              <a:defRPr/>
            </a:pPr>
            <a:r>
              <a:rPr lang="it-IT" dirty="0" smtClean="0">
                <a:latin typeface="Sabon" pitchFamily="18" charset="0"/>
              </a:rPr>
              <a:t>Puntare il discorso sulla rete di rapporti che, dalla sua fondazione ad oggi, proprio perché FB era un imprenditore, UB ha con le più prestigiose aziende mondiali.</a:t>
            </a:r>
          </a:p>
          <a:p>
            <a:pPr>
              <a:defRPr/>
            </a:pPr>
            <a:endParaRPr lang="it-IT" dirty="0"/>
          </a:p>
        </p:txBody>
      </p:sp>
      <p:sp>
        <p:nvSpPr>
          <p:cNvPr id="41988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1225"/>
            <a:fld id="{B3C71A54-AE43-4F7D-A699-5058B0AFC7F1}" type="slidenum">
              <a:rPr lang="it-IT" smtClean="0"/>
              <a:pPr defTabSz="911225"/>
              <a:t>4</a:t>
            </a:fld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301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1225"/>
            <a:fld id="{58198685-6309-49FB-8F45-5F193080BD87}" type="slidenum">
              <a:rPr lang="it-IT" smtClean="0"/>
              <a:pPr defTabSz="911225"/>
              <a:t>10</a:t>
            </a:fld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4036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1225"/>
            <a:fld id="{E0A1A360-149F-40CE-B0C5-3D6DEEF70A6B}" type="slidenum">
              <a:rPr lang="it-IT" smtClean="0"/>
              <a:pPr defTabSz="911225"/>
              <a:t>11</a:t>
            </a:fld>
            <a:endParaRPr 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5060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1225"/>
            <a:fld id="{8A107F25-9030-4BAF-B176-CFC0FAAB8267}" type="slidenum">
              <a:rPr lang="it-IT" smtClean="0"/>
              <a:pPr defTabSz="911225"/>
              <a:t>12</a:t>
            </a:fld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009C-8CF9-4267-94C5-70D0635BDE6B}" type="datetimeFigureOut">
              <a:rPr lang="it-IT" smtClean="0"/>
              <a:t>10/09/2012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194EB-DE17-4CE1-9126-56511528A3B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009C-8CF9-4267-94C5-70D0635BDE6B}" type="datetimeFigureOut">
              <a:rPr lang="it-IT" smtClean="0"/>
              <a:t>10/09/2012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194EB-DE17-4CE1-9126-56511528A3B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009C-8CF9-4267-94C5-70D0635BDE6B}" type="datetimeFigureOut">
              <a:rPr lang="it-IT" smtClean="0"/>
              <a:t>10/09/2012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194EB-DE17-4CE1-9126-56511528A3B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009C-8CF9-4267-94C5-70D0635BDE6B}" type="datetimeFigureOut">
              <a:rPr lang="it-IT" smtClean="0"/>
              <a:t>10/09/2012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194EB-DE17-4CE1-9126-56511528A3B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009C-8CF9-4267-94C5-70D0635BDE6B}" type="datetimeFigureOut">
              <a:rPr lang="it-IT" smtClean="0"/>
              <a:t>10/09/2012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194EB-DE17-4CE1-9126-56511528A3B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009C-8CF9-4267-94C5-70D0635BDE6B}" type="datetimeFigureOut">
              <a:rPr lang="it-IT" smtClean="0"/>
              <a:t>10/09/2012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194EB-DE17-4CE1-9126-56511528A3B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009C-8CF9-4267-94C5-70D0635BDE6B}" type="datetimeFigureOut">
              <a:rPr lang="it-IT" smtClean="0"/>
              <a:t>10/09/2012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194EB-DE17-4CE1-9126-56511528A3B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009C-8CF9-4267-94C5-70D0635BDE6B}" type="datetimeFigureOut">
              <a:rPr lang="it-IT" smtClean="0"/>
              <a:t>10/09/2012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194EB-DE17-4CE1-9126-56511528A3B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009C-8CF9-4267-94C5-70D0635BDE6B}" type="datetimeFigureOut">
              <a:rPr lang="it-IT" smtClean="0"/>
              <a:t>10/09/2012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194EB-DE17-4CE1-9126-56511528A3B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009C-8CF9-4267-94C5-70D0635BDE6B}" type="datetimeFigureOut">
              <a:rPr lang="it-IT" smtClean="0"/>
              <a:t>10/09/2012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194EB-DE17-4CE1-9126-56511528A3B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009C-8CF9-4267-94C5-70D0635BDE6B}" type="datetimeFigureOut">
              <a:rPr lang="it-IT" smtClean="0"/>
              <a:t>10/09/2012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194EB-DE17-4CE1-9126-56511528A3B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9009C-8CF9-4267-94C5-70D0635BDE6B}" type="datetimeFigureOut">
              <a:rPr lang="it-IT" smtClean="0"/>
              <a:t>10/09/2012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194EB-DE17-4CE1-9126-56511528A3B3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ombretta.pettinato@unibocconi.it" TargetMode="Externa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www.cfainstitute.org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2"/>
          <p:cNvGrpSpPr>
            <a:grpSpLocks/>
          </p:cNvGrpSpPr>
          <p:nvPr/>
        </p:nvGrpSpPr>
        <p:grpSpPr bwMode="auto">
          <a:xfrm>
            <a:off x="-36513" y="0"/>
            <a:ext cx="1547813" cy="6858000"/>
            <a:chOff x="-36512" y="0"/>
            <a:chExt cx="1548000" cy="6858000"/>
          </a:xfrm>
        </p:grpSpPr>
        <p:pic>
          <p:nvPicPr>
            <p:cNvPr id="26629" name="Immagine 5" descr="IMG_1589_fascia 2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36512" y="0"/>
              <a:ext cx="1548000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30" name="Immagine 3" descr="scritta_nera.pn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7950" y="188640"/>
              <a:ext cx="481013" cy="2225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2506663"/>
            <a:ext cx="7272338" cy="850900"/>
          </a:xfrm>
        </p:spPr>
        <p:txBody>
          <a:bodyPr/>
          <a:lstStyle/>
          <a:p>
            <a:pPr algn="l">
              <a:defRPr/>
            </a:pPr>
            <a:r>
              <a:rPr lang="it-IT" sz="2800" dirty="0" err="1" smtClea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Your</a:t>
            </a:r>
            <a:r>
              <a:rPr lang="it-IT" sz="2800" dirty="0" smtClea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it-IT" sz="2800" dirty="0" err="1" smtClea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MSc</a:t>
            </a:r>
            <a:r>
              <a:rPr lang="it-IT" sz="2800" dirty="0" smtClea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in Finance</a:t>
            </a:r>
          </a:p>
        </p:txBody>
      </p:sp>
      <p:cxnSp>
        <p:nvCxnSpPr>
          <p:cNvPr id="26628" name="Connettore 1 14"/>
          <p:cNvCxnSpPr>
            <a:cxnSpLocks noChangeShapeType="1"/>
          </p:cNvCxnSpPr>
          <p:nvPr/>
        </p:nvCxnSpPr>
        <p:spPr bwMode="auto">
          <a:xfrm>
            <a:off x="1476375" y="3141663"/>
            <a:ext cx="76676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0"/>
          <p:cNvGrpSpPr>
            <a:grpSpLocks/>
          </p:cNvGrpSpPr>
          <p:nvPr/>
        </p:nvGrpSpPr>
        <p:grpSpPr bwMode="auto">
          <a:xfrm>
            <a:off x="0" y="0"/>
            <a:ext cx="1550988" cy="6858000"/>
            <a:chOff x="0" y="0"/>
            <a:chExt cx="1550571" cy="6858000"/>
          </a:xfrm>
        </p:grpSpPr>
        <p:pic>
          <p:nvPicPr>
            <p:cNvPr id="35860" name="Immagine 4" descr="IMG_1589_fascia 3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1550571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861" name="Immagine 3" descr="scritta_nera.pn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07950" y="188640"/>
              <a:ext cx="481013" cy="2225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115888"/>
            <a:ext cx="6697662" cy="85090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it-IT" sz="2800" dirty="0" smtClea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Master </a:t>
            </a:r>
            <a:r>
              <a:rPr lang="it-IT" sz="2800" dirty="0" err="1" smtClea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of</a:t>
            </a:r>
            <a:r>
              <a:rPr lang="it-IT" sz="2800" dirty="0" smtClea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Science in Finance </a:t>
            </a:r>
            <a:br>
              <a:rPr lang="it-IT" sz="2800" dirty="0" smtClea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it-IT" sz="2800" dirty="0" err="1" smtClea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Networking</a:t>
            </a:r>
            <a:endParaRPr lang="it-IT" sz="2800" dirty="0" smtClean="0">
              <a:solidFill>
                <a:srgbClr val="1399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547813" y="2060575"/>
            <a:ext cx="7272337" cy="352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20638">
              <a:spcBef>
                <a:spcPct val="20000"/>
              </a:spcBef>
              <a:defRPr/>
            </a:pPr>
            <a:endParaRPr lang="it-IT" sz="1800" kern="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Rettangolo 5"/>
          <p:cNvSpPr/>
          <p:nvPr/>
        </p:nvSpPr>
        <p:spPr>
          <a:xfrm>
            <a:off x="1692275" y="3141663"/>
            <a:ext cx="2303463" cy="706437"/>
          </a:xfrm>
          <a:prstGeom prst="rect">
            <a:avLst/>
          </a:prstGeom>
          <a:solidFill>
            <a:schemeClr val="accent3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it-IT" sz="200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CFA </a:t>
            </a:r>
            <a:r>
              <a:rPr lang="it-IT" sz="2000" b="1" dirty="0" err="1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Program</a:t>
            </a:r>
            <a:r>
              <a:rPr lang="it-IT" sz="200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 Partnership</a:t>
            </a:r>
          </a:p>
        </p:txBody>
      </p:sp>
      <p:sp>
        <p:nvSpPr>
          <p:cNvPr id="10" name="Rettangolo 5"/>
          <p:cNvSpPr/>
          <p:nvPr/>
        </p:nvSpPr>
        <p:spPr>
          <a:xfrm>
            <a:off x="4067175" y="4797425"/>
            <a:ext cx="2520950" cy="708025"/>
          </a:xfrm>
          <a:prstGeom prst="rect">
            <a:avLst/>
          </a:prstGeom>
          <a:solidFill>
            <a:schemeClr val="accent3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Placement and internship</a:t>
            </a:r>
          </a:p>
        </p:txBody>
      </p:sp>
      <p:sp>
        <p:nvSpPr>
          <p:cNvPr id="12" name="Rettangolo 5"/>
          <p:cNvSpPr/>
          <p:nvPr/>
        </p:nvSpPr>
        <p:spPr>
          <a:xfrm>
            <a:off x="6516688" y="3141663"/>
            <a:ext cx="2376487" cy="706437"/>
          </a:xfrm>
          <a:prstGeom prst="rect">
            <a:avLst/>
          </a:prstGeom>
          <a:solidFill>
            <a:schemeClr val="accent3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Customized meetings</a:t>
            </a:r>
          </a:p>
        </p:txBody>
      </p:sp>
      <p:sp>
        <p:nvSpPr>
          <p:cNvPr id="13" name="Rettangolo 5"/>
          <p:cNvSpPr/>
          <p:nvPr/>
        </p:nvSpPr>
        <p:spPr>
          <a:xfrm>
            <a:off x="3995738" y="1557338"/>
            <a:ext cx="2376487" cy="708025"/>
          </a:xfrm>
          <a:prstGeom prst="rect">
            <a:avLst/>
          </a:prstGeom>
          <a:solidFill>
            <a:schemeClr val="bg1"/>
          </a:solidFill>
          <a:ln>
            <a:solidFill>
              <a:srgbClr val="0082D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rgbClr val="0082D1"/>
                </a:solidFill>
                <a:latin typeface="Arial" pitchFamily="34" charset="0"/>
                <a:cs typeface="Arial" pitchFamily="34" charset="0"/>
              </a:rPr>
              <a:t>Courses/Faculty</a:t>
            </a:r>
          </a:p>
          <a:p>
            <a:pPr algn="ctr">
              <a:defRPr/>
            </a:pPr>
            <a:endParaRPr lang="en-US" sz="2000" b="1" dirty="0">
              <a:solidFill>
                <a:srgbClr val="0082D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tangolo 5"/>
          <p:cNvSpPr/>
          <p:nvPr/>
        </p:nvSpPr>
        <p:spPr>
          <a:xfrm>
            <a:off x="4643438" y="3141663"/>
            <a:ext cx="1152525" cy="706437"/>
          </a:xfrm>
          <a:prstGeom prst="rect">
            <a:avLst/>
          </a:prstGeom>
          <a:solidFill>
            <a:schemeClr val="accent3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TEAM</a:t>
            </a:r>
          </a:p>
          <a:p>
            <a:pPr algn="ctr">
              <a:defRPr/>
            </a:pPr>
            <a:endParaRPr lang="en-US" sz="2000" b="1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Connettore 1 16"/>
          <p:cNvCxnSpPr>
            <a:stCxn id="13" idx="1"/>
          </p:cNvCxnSpPr>
          <p:nvPr/>
        </p:nvCxnSpPr>
        <p:spPr bwMode="auto">
          <a:xfrm rot="10800000" flipV="1">
            <a:off x="2700338" y="1911350"/>
            <a:ext cx="1295400" cy="1230313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Connettore 1 20"/>
          <p:cNvCxnSpPr/>
          <p:nvPr/>
        </p:nvCxnSpPr>
        <p:spPr bwMode="auto">
          <a:xfrm rot="16200000" flipH="1">
            <a:off x="2700337" y="3860801"/>
            <a:ext cx="1223963" cy="1223962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Connettore 1 22"/>
          <p:cNvCxnSpPr/>
          <p:nvPr/>
        </p:nvCxnSpPr>
        <p:spPr bwMode="auto">
          <a:xfrm rot="10800000" flipV="1">
            <a:off x="6516688" y="3860800"/>
            <a:ext cx="1295400" cy="1230313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Connettore 1 23"/>
          <p:cNvCxnSpPr/>
          <p:nvPr/>
        </p:nvCxnSpPr>
        <p:spPr bwMode="auto">
          <a:xfrm rot="16200000" flipH="1">
            <a:off x="6372225" y="1844675"/>
            <a:ext cx="1223963" cy="1223963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Connettore 1 32"/>
          <p:cNvCxnSpPr>
            <a:endCxn id="14" idx="0"/>
          </p:cNvCxnSpPr>
          <p:nvPr/>
        </p:nvCxnSpPr>
        <p:spPr bwMode="auto">
          <a:xfrm rot="5400000">
            <a:off x="4823618" y="2745582"/>
            <a:ext cx="792163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Connettore 1 35"/>
          <p:cNvCxnSpPr/>
          <p:nvPr/>
        </p:nvCxnSpPr>
        <p:spPr bwMode="auto">
          <a:xfrm rot="5400000">
            <a:off x="4824412" y="4329113"/>
            <a:ext cx="790575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" name="Connettore 1 39"/>
          <p:cNvCxnSpPr/>
          <p:nvPr/>
        </p:nvCxnSpPr>
        <p:spPr bwMode="auto">
          <a:xfrm flipV="1">
            <a:off x="4067175" y="3500438"/>
            <a:ext cx="433388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6" name="Connettore 1 45"/>
          <p:cNvCxnSpPr/>
          <p:nvPr/>
        </p:nvCxnSpPr>
        <p:spPr bwMode="auto">
          <a:xfrm flipV="1">
            <a:off x="5940425" y="3500438"/>
            <a:ext cx="431800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7" name="Callout 2 26"/>
          <p:cNvSpPr/>
          <p:nvPr/>
        </p:nvSpPr>
        <p:spPr bwMode="auto">
          <a:xfrm>
            <a:off x="3132138" y="2708275"/>
            <a:ext cx="4464050" cy="3603625"/>
          </a:xfrm>
          <a:prstGeom prst="borderCallout2">
            <a:avLst>
              <a:gd name="adj1" fmla="val 18750"/>
              <a:gd name="adj2" fmla="val -823"/>
              <a:gd name="adj3" fmla="val -9083"/>
              <a:gd name="adj4" fmla="val -25027"/>
              <a:gd name="adj5" fmla="val -26783"/>
              <a:gd name="adj6" fmla="val 18302"/>
            </a:avLst>
          </a:prstGeom>
          <a:ln>
            <a:solidFill>
              <a:srgbClr val="0070C0"/>
            </a:solidFill>
            <a:prstDash val="sysDash"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193675" indent="-193675">
              <a:lnSpc>
                <a:spcPct val="110000"/>
              </a:lnSpc>
              <a:spcBef>
                <a:spcPts val="1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sz="1400" dirty="0">
                <a:latin typeface="Arial" charset="0"/>
              </a:rPr>
              <a:t>Financial reporting and analysis (1°)</a:t>
            </a:r>
          </a:p>
          <a:p>
            <a:pPr marL="193675" indent="-193675">
              <a:lnSpc>
                <a:spcPct val="140000"/>
              </a:lnSpc>
              <a:spcBef>
                <a:spcPts val="1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sz="1400" dirty="0">
                <a:latin typeface="Arial" charset="0"/>
              </a:rPr>
              <a:t>Corporate finance (Business valuation) (1°)</a:t>
            </a:r>
          </a:p>
          <a:p>
            <a:pPr marL="193675" indent="-193675">
              <a:lnSpc>
                <a:spcPct val="110000"/>
              </a:lnSpc>
              <a:spcBef>
                <a:spcPts val="1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sz="1400" dirty="0">
                <a:latin typeface="Arial" charset="0"/>
              </a:rPr>
              <a:t>Quantitative finance and derivatives, Module I (1°)</a:t>
            </a:r>
          </a:p>
          <a:p>
            <a:pPr marL="193675" indent="-193675">
              <a:lnSpc>
                <a:spcPct val="110000"/>
              </a:lnSpc>
              <a:spcBef>
                <a:spcPts val="1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sz="1400" dirty="0">
                <a:latin typeface="Arial" charset="0"/>
              </a:rPr>
              <a:t>Financial econometrics and empirical finance, Module I (1°)</a:t>
            </a:r>
          </a:p>
          <a:p>
            <a:pPr marL="193675" indent="-193675">
              <a:lnSpc>
                <a:spcPct val="110000"/>
              </a:lnSpc>
              <a:spcBef>
                <a:spcPts val="1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sz="1400" dirty="0">
                <a:latin typeface="Arial" charset="0"/>
              </a:rPr>
              <a:t>Theory of finance (1°)</a:t>
            </a:r>
          </a:p>
          <a:p>
            <a:pPr marL="193675" indent="-193675">
              <a:lnSpc>
                <a:spcPct val="110000"/>
              </a:lnSpc>
              <a:spcBef>
                <a:spcPts val="100"/>
              </a:spcBef>
              <a:buClr>
                <a:schemeClr val="tx1"/>
              </a:buClr>
              <a:defRPr/>
            </a:pPr>
            <a:endParaRPr lang="en-US" sz="1400" dirty="0">
              <a:latin typeface="Arial" charset="0"/>
            </a:endParaRPr>
          </a:p>
          <a:p>
            <a:pPr marL="193675" indent="-193675">
              <a:lnSpc>
                <a:spcPct val="110000"/>
              </a:lnSpc>
              <a:spcBef>
                <a:spcPts val="1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sz="1400" dirty="0">
                <a:latin typeface="Arial" charset="0"/>
              </a:rPr>
              <a:t>Quantitative finance and derivatives, Module II (2°)</a:t>
            </a:r>
          </a:p>
          <a:p>
            <a:pPr marL="193675" indent="-193675">
              <a:lnSpc>
                <a:spcPct val="110000"/>
              </a:lnSpc>
              <a:spcBef>
                <a:spcPts val="1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sz="1400" dirty="0">
                <a:latin typeface="Arial" charset="0"/>
              </a:rPr>
              <a:t>Financial institutions and markets law (2°)</a:t>
            </a:r>
          </a:p>
          <a:p>
            <a:pPr marL="193675" indent="-193675">
              <a:lnSpc>
                <a:spcPct val="110000"/>
              </a:lnSpc>
              <a:spcBef>
                <a:spcPts val="1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sz="1400" dirty="0">
                <a:latin typeface="Arial" charset="0"/>
              </a:rPr>
              <a:t>Financial econometrics and empirical finance, Module II (2°)</a:t>
            </a:r>
          </a:p>
          <a:p>
            <a:pPr marL="193675" indent="-193675">
              <a:lnSpc>
                <a:spcPct val="110000"/>
              </a:lnSpc>
              <a:spcBef>
                <a:spcPts val="1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sz="1400" dirty="0">
                <a:latin typeface="Arial" charset="0"/>
              </a:rPr>
              <a:t>Risk management and value in banking and insurance(2°)</a:t>
            </a:r>
          </a:p>
          <a:p>
            <a:pPr marL="193675" indent="-193675">
              <a:lnSpc>
                <a:spcPct val="110000"/>
              </a:lnSpc>
              <a:spcBef>
                <a:spcPts val="1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sz="1400" dirty="0">
                <a:latin typeface="Arial" charset="0"/>
              </a:rPr>
              <a:t>Investment banking (2°)</a:t>
            </a:r>
          </a:p>
        </p:txBody>
      </p:sp>
      <p:sp>
        <p:nvSpPr>
          <p:cNvPr id="35859" name="Rettangolo 21"/>
          <p:cNvSpPr>
            <a:spLocks noChangeArrowheads="1"/>
          </p:cNvSpPr>
          <p:nvPr/>
        </p:nvSpPr>
        <p:spPr bwMode="auto">
          <a:xfrm rot="-5400000">
            <a:off x="1489869" y="4812506"/>
            <a:ext cx="2832100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 b="1">
                <a:solidFill>
                  <a:srgbClr val="FF0000"/>
                </a:solidFill>
                <a:cs typeface="Arial" charset="0"/>
              </a:rPr>
              <a:t>Compulsory courses- first year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0"/>
          <p:cNvGrpSpPr>
            <a:grpSpLocks/>
          </p:cNvGrpSpPr>
          <p:nvPr/>
        </p:nvGrpSpPr>
        <p:grpSpPr bwMode="auto">
          <a:xfrm>
            <a:off x="0" y="0"/>
            <a:ext cx="1550988" cy="6858000"/>
            <a:chOff x="0" y="0"/>
            <a:chExt cx="1550571" cy="6858000"/>
          </a:xfrm>
        </p:grpSpPr>
        <p:pic>
          <p:nvPicPr>
            <p:cNvPr id="36883" name="Immagine 4" descr="IMG_1589_fascia 3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1550571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884" name="Immagine 3" descr="scritta_nera.pn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07950" y="188640"/>
              <a:ext cx="481013" cy="2225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115888"/>
            <a:ext cx="6697662" cy="85090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it-IT" sz="2800" dirty="0" smtClea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Master </a:t>
            </a:r>
            <a:r>
              <a:rPr lang="it-IT" sz="2800" dirty="0" err="1" smtClea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of</a:t>
            </a:r>
            <a:r>
              <a:rPr lang="it-IT" sz="2800" dirty="0" smtClea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Science in Finance </a:t>
            </a:r>
            <a:br>
              <a:rPr lang="it-IT" sz="2800" dirty="0" smtClea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it-IT" sz="2800" dirty="0" err="1" smtClea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Networking</a:t>
            </a:r>
            <a:endParaRPr lang="it-IT" sz="2800" dirty="0" smtClean="0">
              <a:solidFill>
                <a:srgbClr val="1399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Rettangolo 5"/>
          <p:cNvSpPr/>
          <p:nvPr/>
        </p:nvSpPr>
        <p:spPr>
          <a:xfrm>
            <a:off x="1692275" y="3141663"/>
            <a:ext cx="2303463" cy="706437"/>
          </a:xfrm>
          <a:prstGeom prst="rect">
            <a:avLst/>
          </a:prstGeom>
          <a:solidFill>
            <a:schemeClr val="accent3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it-IT" sz="200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CFA </a:t>
            </a:r>
            <a:r>
              <a:rPr lang="it-IT" sz="2000" b="1" dirty="0" err="1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Program</a:t>
            </a:r>
            <a:r>
              <a:rPr lang="it-IT" sz="200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 Partnership</a:t>
            </a:r>
          </a:p>
        </p:txBody>
      </p:sp>
      <p:sp>
        <p:nvSpPr>
          <p:cNvPr id="10" name="Rettangolo 5"/>
          <p:cNvSpPr/>
          <p:nvPr/>
        </p:nvSpPr>
        <p:spPr>
          <a:xfrm>
            <a:off x="4067175" y="4797425"/>
            <a:ext cx="2520950" cy="708025"/>
          </a:xfrm>
          <a:prstGeom prst="rect">
            <a:avLst/>
          </a:prstGeom>
          <a:solidFill>
            <a:schemeClr val="accent3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Placement and internship</a:t>
            </a:r>
          </a:p>
        </p:txBody>
      </p:sp>
      <p:sp>
        <p:nvSpPr>
          <p:cNvPr id="12" name="Rettangolo 5"/>
          <p:cNvSpPr/>
          <p:nvPr/>
        </p:nvSpPr>
        <p:spPr>
          <a:xfrm>
            <a:off x="6516688" y="3141663"/>
            <a:ext cx="2376487" cy="706437"/>
          </a:xfrm>
          <a:prstGeom prst="rect">
            <a:avLst/>
          </a:prstGeom>
          <a:solidFill>
            <a:schemeClr val="accent3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Customized meetings</a:t>
            </a:r>
          </a:p>
        </p:txBody>
      </p:sp>
      <p:sp>
        <p:nvSpPr>
          <p:cNvPr id="13" name="Rettangolo 5"/>
          <p:cNvSpPr/>
          <p:nvPr/>
        </p:nvSpPr>
        <p:spPr>
          <a:xfrm>
            <a:off x="3995738" y="1557338"/>
            <a:ext cx="2376487" cy="708025"/>
          </a:xfrm>
          <a:prstGeom prst="rect">
            <a:avLst/>
          </a:prstGeom>
          <a:solidFill>
            <a:schemeClr val="bg1"/>
          </a:solidFill>
          <a:ln>
            <a:solidFill>
              <a:srgbClr val="0082D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rgbClr val="0082D1"/>
                </a:solidFill>
                <a:latin typeface="Arial" pitchFamily="34" charset="0"/>
                <a:cs typeface="Arial" pitchFamily="34" charset="0"/>
              </a:rPr>
              <a:t>Courses/Faculty</a:t>
            </a:r>
          </a:p>
          <a:p>
            <a:pPr algn="ctr">
              <a:defRPr/>
            </a:pPr>
            <a:endParaRPr lang="en-US" sz="2000" b="1" dirty="0">
              <a:solidFill>
                <a:srgbClr val="0082D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tangolo 5"/>
          <p:cNvSpPr/>
          <p:nvPr/>
        </p:nvSpPr>
        <p:spPr>
          <a:xfrm>
            <a:off x="4643438" y="3141663"/>
            <a:ext cx="1152525" cy="706437"/>
          </a:xfrm>
          <a:prstGeom prst="rect">
            <a:avLst/>
          </a:prstGeom>
          <a:solidFill>
            <a:schemeClr val="accent3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TEAM</a:t>
            </a:r>
          </a:p>
          <a:p>
            <a:pPr algn="ctr">
              <a:defRPr/>
            </a:pPr>
            <a:endParaRPr lang="en-US" sz="2000" b="1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Connettore 1 16"/>
          <p:cNvCxnSpPr>
            <a:stCxn id="13" idx="1"/>
          </p:cNvCxnSpPr>
          <p:nvPr/>
        </p:nvCxnSpPr>
        <p:spPr bwMode="auto">
          <a:xfrm rot="10800000" flipV="1">
            <a:off x="2700338" y="1911350"/>
            <a:ext cx="1295400" cy="1230313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Connettore 1 20"/>
          <p:cNvCxnSpPr/>
          <p:nvPr/>
        </p:nvCxnSpPr>
        <p:spPr bwMode="auto">
          <a:xfrm rot="16200000" flipH="1">
            <a:off x="2700337" y="3860801"/>
            <a:ext cx="1223963" cy="1223962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Connettore 1 22"/>
          <p:cNvCxnSpPr/>
          <p:nvPr/>
        </p:nvCxnSpPr>
        <p:spPr bwMode="auto">
          <a:xfrm rot="10800000" flipV="1">
            <a:off x="6516688" y="3860800"/>
            <a:ext cx="1295400" cy="1230313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Connettore 1 23"/>
          <p:cNvCxnSpPr/>
          <p:nvPr/>
        </p:nvCxnSpPr>
        <p:spPr bwMode="auto">
          <a:xfrm rot="16200000" flipH="1">
            <a:off x="6372225" y="1844675"/>
            <a:ext cx="1223963" cy="1223963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Connettore 1 32"/>
          <p:cNvCxnSpPr>
            <a:endCxn id="14" idx="0"/>
          </p:cNvCxnSpPr>
          <p:nvPr/>
        </p:nvCxnSpPr>
        <p:spPr bwMode="auto">
          <a:xfrm rot="5400000">
            <a:off x="4823618" y="2745582"/>
            <a:ext cx="792163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Connettore 1 35"/>
          <p:cNvCxnSpPr/>
          <p:nvPr/>
        </p:nvCxnSpPr>
        <p:spPr bwMode="auto">
          <a:xfrm rot="5400000">
            <a:off x="4824412" y="4329113"/>
            <a:ext cx="790575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" name="Connettore 1 39"/>
          <p:cNvCxnSpPr/>
          <p:nvPr/>
        </p:nvCxnSpPr>
        <p:spPr bwMode="auto">
          <a:xfrm flipV="1">
            <a:off x="4067175" y="3500438"/>
            <a:ext cx="433388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6" name="Connettore 1 45"/>
          <p:cNvCxnSpPr/>
          <p:nvPr/>
        </p:nvCxnSpPr>
        <p:spPr bwMode="auto">
          <a:xfrm flipV="1">
            <a:off x="5940425" y="3500438"/>
            <a:ext cx="431800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7" name="Callout 2 26"/>
          <p:cNvSpPr/>
          <p:nvPr/>
        </p:nvSpPr>
        <p:spPr bwMode="auto">
          <a:xfrm>
            <a:off x="3132138" y="2708275"/>
            <a:ext cx="4535487" cy="2995613"/>
          </a:xfrm>
          <a:prstGeom prst="borderCallout2">
            <a:avLst>
              <a:gd name="adj1" fmla="val 18750"/>
              <a:gd name="adj2" fmla="val -823"/>
              <a:gd name="adj3" fmla="val -9083"/>
              <a:gd name="adj4" fmla="val -25027"/>
              <a:gd name="adj5" fmla="val -26783"/>
              <a:gd name="adj6" fmla="val 18302"/>
            </a:avLst>
          </a:prstGeom>
          <a:ln>
            <a:solidFill>
              <a:srgbClr val="0070C0"/>
            </a:solidFill>
            <a:prstDash val="sysDash"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193675" indent="-193675">
              <a:spcBef>
                <a:spcPts val="100"/>
              </a:spcBef>
              <a:buClr>
                <a:schemeClr val="tx1"/>
              </a:buClr>
              <a:defRPr/>
            </a:pPr>
            <a:r>
              <a:rPr lang="en-US" sz="1400" b="1" dirty="0">
                <a:solidFill>
                  <a:srgbClr val="0047B6"/>
                </a:solidFill>
                <a:latin typeface="Arial" charset="0"/>
              </a:rPr>
              <a:t>3+1 study tracks</a:t>
            </a:r>
          </a:p>
          <a:p>
            <a:pPr marL="193675" indent="-193675">
              <a:spcBef>
                <a:spcPts val="1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sz="1400" dirty="0">
                <a:latin typeface="Arial" charset="0"/>
              </a:rPr>
              <a:t>Investment Banking </a:t>
            </a:r>
          </a:p>
          <a:p>
            <a:pPr marL="193675" indent="-193675">
              <a:spcBef>
                <a:spcPts val="1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sz="1400" dirty="0">
                <a:latin typeface="Arial" charset="0"/>
              </a:rPr>
              <a:t>Quantitative Finance</a:t>
            </a:r>
          </a:p>
          <a:p>
            <a:pPr marL="193675" indent="-193675">
              <a:spcBef>
                <a:spcPts val="1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sz="1400" dirty="0">
                <a:latin typeface="Arial" charset="0"/>
              </a:rPr>
              <a:t>Management of Insurance Companies and Financial Institutions</a:t>
            </a:r>
          </a:p>
          <a:p>
            <a:pPr marL="193675" indent="-193675">
              <a:spcBef>
                <a:spcPts val="1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sz="1400" dirty="0">
                <a:latin typeface="Arial" charset="0"/>
              </a:rPr>
              <a:t>Free study track</a:t>
            </a:r>
          </a:p>
          <a:p>
            <a:pPr marL="193675" indent="-193675">
              <a:spcBef>
                <a:spcPts val="100"/>
              </a:spcBef>
              <a:buClr>
                <a:schemeClr val="tx1"/>
              </a:buClr>
              <a:buFontTx/>
              <a:buChar char="•"/>
              <a:defRPr/>
            </a:pPr>
            <a:endParaRPr lang="en-US" sz="1400" dirty="0">
              <a:latin typeface="Arial" charset="0"/>
            </a:endParaRPr>
          </a:p>
          <a:p>
            <a:pPr marL="193675" indent="-193675">
              <a:spcBef>
                <a:spcPts val="100"/>
              </a:spcBef>
              <a:buClr>
                <a:schemeClr val="tx1"/>
              </a:buClr>
              <a:defRPr/>
            </a:pPr>
            <a:r>
              <a:rPr lang="en-US" sz="1400" b="1" dirty="0">
                <a:solidFill>
                  <a:srgbClr val="0047B6"/>
                </a:solidFill>
                <a:latin typeface="Arial" charset="0"/>
              </a:rPr>
              <a:t>Choice of elective courses</a:t>
            </a:r>
          </a:p>
          <a:p>
            <a:pPr marL="193675" indent="-193675">
              <a:spcBef>
                <a:spcPts val="1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sz="1400" dirty="0">
                <a:latin typeface="Arial" charset="0"/>
              </a:rPr>
              <a:t>For the 3 “official” study tracks: 3 elective courses within the courses panel of the track + 1 “free” elective course</a:t>
            </a:r>
          </a:p>
          <a:p>
            <a:pPr marL="193675" indent="-193675">
              <a:spcBef>
                <a:spcPts val="1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sz="1400" dirty="0">
                <a:latin typeface="Arial" charset="0"/>
              </a:rPr>
              <a:t>Free study track: 4 elective courses (subject to the approval by the degree Director)</a:t>
            </a:r>
          </a:p>
        </p:txBody>
      </p:sp>
      <p:sp>
        <p:nvSpPr>
          <p:cNvPr id="36882" name="Rettangolo 21"/>
          <p:cNvSpPr>
            <a:spLocks noChangeArrowheads="1"/>
          </p:cNvSpPr>
          <p:nvPr/>
        </p:nvSpPr>
        <p:spPr bwMode="auto">
          <a:xfrm rot="-5400000">
            <a:off x="1531144" y="4218781"/>
            <a:ext cx="2749550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 b="1">
                <a:solidFill>
                  <a:srgbClr val="FF0000"/>
                </a:solidFill>
                <a:cs typeface="Arial" charset="0"/>
              </a:rPr>
              <a:t>Elective courses- second year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0"/>
          <p:cNvGrpSpPr>
            <a:grpSpLocks/>
          </p:cNvGrpSpPr>
          <p:nvPr/>
        </p:nvGrpSpPr>
        <p:grpSpPr bwMode="auto">
          <a:xfrm>
            <a:off x="0" y="0"/>
            <a:ext cx="1550988" cy="6858000"/>
            <a:chOff x="0" y="0"/>
            <a:chExt cx="1550571" cy="6858000"/>
          </a:xfrm>
        </p:grpSpPr>
        <p:pic>
          <p:nvPicPr>
            <p:cNvPr id="37906" name="Immagine 4" descr="IMG_1589_fascia 3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1550571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7907" name="Immagine 3" descr="scritta_nera.pn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07950" y="188640"/>
              <a:ext cx="481013" cy="2225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115888"/>
            <a:ext cx="6697662" cy="85090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it-IT" sz="2800" dirty="0" smtClea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Master </a:t>
            </a:r>
            <a:r>
              <a:rPr lang="it-IT" sz="2800" dirty="0" err="1" smtClea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of</a:t>
            </a:r>
            <a:r>
              <a:rPr lang="it-IT" sz="2800" dirty="0" smtClea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Science in Finance </a:t>
            </a:r>
            <a:br>
              <a:rPr lang="it-IT" sz="2800" dirty="0" smtClea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it-IT" sz="2800" dirty="0" err="1" smtClea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Networking</a:t>
            </a:r>
            <a:endParaRPr lang="it-IT" sz="2800" dirty="0" smtClean="0">
              <a:solidFill>
                <a:srgbClr val="1399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Rettangolo 5"/>
          <p:cNvSpPr/>
          <p:nvPr/>
        </p:nvSpPr>
        <p:spPr>
          <a:xfrm>
            <a:off x="1692275" y="3141663"/>
            <a:ext cx="2303463" cy="706437"/>
          </a:xfrm>
          <a:prstGeom prst="rect">
            <a:avLst/>
          </a:prstGeom>
          <a:solidFill>
            <a:schemeClr val="accent3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it-IT" sz="200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CFA </a:t>
            </a:r>
            <a:r>
              <a:rPr lang="it-IT" sz="2000" b="1" dirty="0" err="1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Program</a:t>
            </a:r>
            <a:r>
              <a:rPr lang="it-IT" sz="200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 Partnership</a:t>
            </a:r>
          </a:p>
        </p:txBody>
      </p:sp>
      <p:sp>
        <p:nvSpPr>
          <p:cNvPr id="10" name="Rettangolo 5"/>
          <p:cNvSpPr/>
          <p:nvPr/>
        </p:nvSpPr>
        <p:spPr>
          <a:xfrm>
            <a:off x="4067175" y="4797425"/>
            <a:ext cx="2520950" cy="708025"/>
          </a:xfrm>
          <a:prstGeom prst="rect">
            <a:avLst/>
          </a:prstGeom>
          <a:solidFill>
            <a:schemeClr val="accent3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Placement and internship</a:t>
            </a:r>
          </a:p>
        </p:txBody>
      </p:sp>
      <p:sp>
        <p:nvSpPr>
          <p:cNvPr id="12" name="Rettangolo 5"/>
          <p:cNvSpPr/>
          <p:nvPr/>
        </p:nvSpPr>
        <p:spPr>
          <a:xfrm>
            <a:off x="6516688" y="3141663"/>
            <a:ext cx="2376487" cy="706437"/>
          </a:xfrm>
          <a:prstGeom prst="rect">
            <a:avLst/>
          </a:prstGeom>
          <a:solidFill>
            <a:schemeClr val="accent3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Customized meetings</a:t>
            </a:r>
          </a:p>
        </p:txBody>
      </p:sp>
      <p:sp>
        <p:nvSpPr>
          <p:cNvPr id="13" name="Rettangolo 5"/>
          <p:cNvSpPr/>
          <p:nvPr/>
        </p:nvSpPr>
        <p:spPr>
          <a:xfrm>
            <a:off x="3995738" y="1557338"/>
            <a:ext cx="2376487" cy="708025"/>
          </a:xfrm>
          <a:prstGeom prst="rect">
            <a:avLst/>
          </a:prstGeom>
          <a:solidFill>
            <a:schemeClr val="accent3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Courses/Faculty</a:t>
            </a:r>
          </a:p>
          <a:p>
            <a:pPr algn="ctr">
              <a:defRPr/>
            </a:pPr>
            <a:endParaRPr lang="en-US" sz="2000" b="1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tangolo 5"/>
          <p:cNvSpPr/>
          <p:nvPr/>
        </p:nvSpPr>
        <p:spPr>
          <a:xfrm>
            <a:off x="4643438" y="3141663"/>
            <a:ext cx="1152525" cy="706437"/>
          </a:xfrm>
          <a:prstGeom prst="rect">
            <a:avLst/>
          </a:prstGeom>
          <a:solidFill>
            <a:schemeClr val="bg1"/>
          </a:solidFill>
          <a:ln>
            <a:solidFill>
              <a:srgbClr val="0082D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rgbClr val="0082D1"/>
                </a:solidFill>
                <a:latin typeface="Arial" pitchFamily="34" charset="0"/>
                <a:cs typeface="Arial" pitchFamily="34" charset="0"/>
              </a:rPr>
              <a:t>Team</a:t>
            </a:r>
          </a:p>
          <a:p>
            <a:pPr algn="ctr">
              <a:defRPr/>
            </a:pPr>
            <a:endParaRPr lang="en-US" sz="2000" b="1" dirty="0">
              <a:solidFill>
                <a:srgbClr val="0082D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Connettore 1 16"/>
          <p:cNvCxnSpPr>
            <a:stCxn id="13" idx="1"/>
          </p:cNvCxnSpPr>
          <p:nvPr/>
        </p:nvCxnSpPr>
        <p:spPr bwMode="auto">
          <a:xfrm rot="10800000" flipV="1">
            <a:off x="2700338" y="1911350"/>
            <a:ext cx="1295400" cy="1230313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Connettore 1 20"/>
          <p:cNvCxnSpPr/>
          <p:nvPr/>
        </p:nvCxnSpPr>
        <p:spPr bwMode="auto">
          <a:xfrm rot="16200000" flipH="1">
            <a:off x="2700337" y="3860801"/>
            <a:ext cx="1223963" cy="1223962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Connettore 1 22"/>
          <p:cNvCxnSpPr/>
          <p:nvPr/>
        </p:nvCxnSpPr>
        <p:spPr bwMode="auto">
          <a:xfrm rot="10800000" flipV="1">
            <a:off x="6516688" y="3860800"/>
            <a:ext cx="1295400" cy="1230313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Connettore 1 23"/>
          <p:cNvCxnSpPr/>
          <p:nvPr/>
        </p:nvCxnSpPr>
        <p:spPr bwMode="auto">
          <a:xfrm rot="16200000" flipH="1">
            <a:off x="6372225" y="1844675"/>
            <a:ext cx="1223963" cy="1223963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Connettore 1 32"/>
          <p:cNvCxnSpPr>
            <a:endCxn id="14" idx="0"/>
          </p:cNvCxnSpPr>
          <p:nvPr/>
        </p:nvCxnSpPr>
        <p:spPr bwMode="auto">
          <a:xfrm rot="5400000">
            <a:off x="4823618" y="2745582"/>
            <a:ext cx="792163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Connettore 1 35"/>
          <p:cNvCxnSpPr/>
          <p:nvPr/>
        </p:nvCxnSpPr>
        <p:spPr bwMode="auto">
          <a:xfrm rot="5400000">
            <a:off x="4824412" y="4329113"/>
            <a:ext cx="790575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" name="Connettore 1 39"/>
          <p:cNvCxnSpPr/>
          <p:nvPr/>
        </p:nvCxnSpPr>
        <p:spPr bwMode="auto">
          <a:xfrm flipV="1">
            <a:off x="4067175" y="3500438"/>
            <a:ext cx="433388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6" name="Connettore 1 45"/>
          <p:cNvCxnSpPr/>
          <p:nvPr/>
        </p:nvCxnSpPr>
        <p:spPr bwMode="auto">
          <a:xfrm flipV="1">
            <a:off x="5940425" y="3500438"/>
            <a:ext cx="431800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7905" name="Rettangolo 28"/>
          <p:cNvSpPr>
            <a:spLocks noChangeArrowheads="1"/>
          </p:cNvSpPr>
          <p:nvPr/>
        </p:nvSpPr>
        <p:spPr bwMode="auto">
          <a:xfrm>
            <a:off x="2195513" y="1082675"/>
            <a:ext cx="5976937" cy="241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93675" indent="-193675" algn="ctr">
              <a:lnSpc>
                <a:spcPct val="90000"/>
              </a:lnSpc>
              <a:spcBef>
                <a:spcPct val="20000"/>
              </a:spcBef>
            </a:pPr>
            <a:r>
              <a:rPr lang="it-IT" altLang="it-IT" sz="1400" b="1">
                <a:solidFill>
                  <a:srgbClr val="0047B6"/>
                </a:solidFill>
              </a:rPr>
              <a:t>Program Director</a:t>
            </a:r>
          </a:p>
          <a:p>
            <a:pPr marL="193675" indent="-193675" algn="ctr">
              <a:lnSpc>
                <a:spcPct val="90000"/>
              </a:lnSpc>
              <a:spcBef>
                <a:spcPct val="20000"/>
              </a:spcBef>
            </a:pPr>
            <a:r>
              <a:rPr lang="it-IT" altLang="it-IT" sz="1400"/>
              <a:t>Stefano Caselli (stefano.caselli@unibocconi.it)</a:t>
            </a:r>
          </a:p>
          <a:p>
            <a:pPr marL="193675" indent="-193675" algn="ctr">
              <a:lnSpc>
                <a:spcPct val="90000"/>
              </a:lnSpc>
              <a:spcBef>
                <a:spcPct val="20000"/>
              </a:spcBef>
            </a:pPr>
            <a:endParaRPr lang="it-IT" altLang="it-IT" sz="1400" b="1">
              <a:solidFill>
                <a:srgbClr val="0047B6"/>
              </a:solidFill>
            </a:endParaRPr>
          </a:p>
          <a:p>
            <a:pPr marL="193675" indent="-193675" algn="ctr">
              <a:lnSpc>
                <a:spcPct val="90000"/>
              </a:lnSpc>
              <a:spcBef>
                <a:spcPct val="20000"/>
              </a:spcBef>
            </a:pPr>
            <a:r>
              <a:rPr lang="it-IT" altLang="it-IT" sz="1400" b="1">
                <a:solidFill>
                  <a:srgbClr val="0047B6"/>
                </a:solidFill>
              </a:rPr>
              <a:t>Program Coordinator</a:t>
            </a:r>
            <a:endParaRPr lang="it-IT" altLang="it-IT" sz="1400" b="1"/>
          </a:p>
          <a:p>
            <a:pPr marL="193675" indent="-193675" algn="ctr">
              <a:lnSpc>
                <a:spcPct val="90000"/>
              </a:lnSpc>
              <a:spcBef>
                <a:spcPct val="20000"/>
              </a:spcBef>
            </a:pPr>
            <a:r>
              <a:rPr lang="it-IT" altLang="it-IT" sz="1400"/>
              <a:t>Ombretta Pettinato (</a:t>
            </a:r>
            <a:r>
              <a:rPr lang="it-IT" altLang="it-IT" sz="1400">
                <a:hlinkClick r:id="rId5"/>
              </a:rPr>
              <a:t>ombretta.pettinato@unibocconi.it</a:t>
            </a:r>
            <a:r>
              <a:rPr lang="it-IT" altLang="it-IT" sz="1400"/>
              <a:t>)</a:t>
            </a:r>
          </a:p>
          <a:p>
            <a:pPr marL="193675" indent="-193675" algn="ctr">
              <a:lnSpc>
                <a:spcPct val="90000"/>
              </a:lnSpc>
              <a:spcBef>
                <a:spcPct val="20000"/>
              </a:spcBef>
            </a:pPr>
            <a:endParaRPr lang="it-IT" altLang="it-IT" sz="1400"/>
          </a:p>
          <a:p>
            <a:pPr marL="193675" indent="-193675" algn="ctr">
              <a:lnSpc>
                <a:spcPct val="90000"/>
              </a:lnSpc>
              <a:spcBef>
                <a:spcPct val="20000"/>
              </a:spcBef>
            </a:pPr>
            <a:r>
              <a:rPr lang="it-IT" altLang="it-IT" sz="1400" b="1">
                <a:solidFill>
                  <a:srgbClr val="0047B6"/>
                </a:solidFill>
              </a:rPr>
              <a:t>Program Assistant</a:t>
            </a:r>
            <a:endParaRPr lang="it-IT" altLang="it-IT" sz="1400"/>
          </a:p>
          <a:p>
            <a:pPr marL="193675" indent="-193675" algn="ctr">
              <a:lnSpc>
                <a:spcPct val="90000"/>
              </a:lnSpc>
              <a:spcBef>
                <a:spcPct val="20000"/>
              </a:spcBef>
            </a:pPr>
            <a:r>
              <a:rPr lang="it-IT" altLang="it-IT" sz="1400"/>
              <a:t>Cinzia Stefanoni (cinzia.stefanoni@unibocconi.it)</a:t>
            </a:r>
          </a:p>
          <a:p>
            <a:pPr marL="193675" indent="-193675" algn="ctr">
              <a:lnSpc>
                <a:spcPct val="90000"/>
              </a:lnSpc>
              <a:spcBef>
                <a:spcPct val="20000"/>
              </a:spcBef>
            </a:pPr>
            <a:endParaRPr lang="it-IT" altLang="it-IT" sz="1400"/>
          </a:p>
          <a:p>
            <a:pPr marL="193675" indent="-193675" algn="ctr">
              <a:lnSpc>
                <a:spcPct val="90000"/>
              </a:lnSpc>
              <a:spcBef>
                <a:spcPct val="20000"/>
              </a:spcBef>
            </a:pPr>
            <a:endParaRPr lang="it-IT" altLang="it-IT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44450"/>
            <a:ext cx="6697662" cy="850900"/>
          </a:xfrm>
        </p:spPr>
        <p:txBody>
          <a:bodyPr/>
          <a:lstStyle/>
          <a:p>
            <a:pPr algn="l">
              <a:defRPr/>
            </a:pPr>
            <a:r>
              <a:rPr lang="it-IT" sz="2800" dirty="0" err="1" smtClea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To</a:t>
            </a:r>
            <a:r>
              <a:rPr lang="it-IT" sz="2800" dirty="0" smtClea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it-IT" sz="2800" dirty="0" err="1" smtClea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find</a:t>
            </a:r>
            <a:r>
              <a:rPr lang="it-IT" sz="2800" dirty="0" smtClea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out more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700213"/>
            <a:ext cx="7272337" cy="3529012"/>
          </a:xfrm>
        </p:spPr>
        <p:txBody>
          <a:bodyPr/>
          <a:lstStyle/>
          <a:p>
            <a:pPr marL="355600" indent="0">
              <a:spcBef>
                <a:spcPts val="100"/>
              </a:spcBef>
              <a:buClr>
                <a:schemeClr val="accent2"/>
              </a:buClr>
              <a:buFontTx/>
              <a:buNone/>
            </a:pPr>
            <a:r>
              <a:rPr lang="it-IT" sz="2000" b="1" smtClean="0">
                <a:latin typeface="Arial" charset="0"/>
              </a:rPr>
              <a:t>Information Desks</a:t>
            </a:r>
          </a:p>
          <a:p>
            <a:pPr marL="355600" indent="0">
              <a:spcBef>
                <a:spcPts val="100"/>
              </a:spcBef>
              <a:buClr>
                <a:schemeClr val="accent2"/>
              </a:buClr>
              <a:buFontTx/>
              <a:buNone/>
            </a:pPr>
            <a:r>
              <a:rPr lang="it-IT" sz="2000" b="1" smtClean="0">
                <a:latin typeface="Arial" charset="0"/>
              </a:rPr>
              <a:t>(via Sarfatti, 25)</a:t>
            </a:r>
          </a:p>
          <a:p>
            <a:pPr marL="355600" indent="0">
              <a:lnSpc>
                <a:spcPct val="150000"/>
              </a:lnSpc>
              <a:spcBef>
                <a:spcPts val="100"/>
              </a:spcBef>
              <a:buClr>
                <a:schemeClr val="accent2"/>
              </a:buClr>
              <a:buFontTx/>
              <a:buNone/>
            </a:pPr>
            <a:endParaRPr lang="it-IT" sz="2000" b="1" smtClean="0">
              <a:latin typeface="Arial" charset="0"/>
            </a:endParaRPr>
          </a:p>
          <a:p>
            <a:pPr marL="355600" indent="0">
              <a:buFontTx/>
              <a:buNone/>
            </a:pPr>
            <a:r>
              <a:rPr lang="en-US" sz="2000" smtClean="0">
                <a:latin typeface="Arial" charset="0"/>
              </a:rPr>
              <a:t>Welcome Days Program 10</a:t>
            </a:r>
            <a:r>
              <a:rPr lang="en-US" sz="2000" baseline="30000" smtClean="0">
                <a:latin typeface="Arial" charset="0"/>
              </a:rPr>
              <a:t>th</a:t>
            </a:r>
            <a:r>
              <a:rPr lang="en-US" sz="2000" smtClean="0">
                <a:latin typeface="Arial" charset="0"/>
              </a:rPr>
              <a:t> September 2012</a:t>
            </a:r>
          </a:p>
          <a:p>
            <a:pPr marL="355600" indent="0">
              <a:buFontTx/>
              <a:buNone/>
            </a:pPr>
            <a:endParaRPr lang="en-US" sz="2000" smtClean="0">
              <a:latin typeface="Arial" charset="0"/>
            </a:endParaRPr>
          </a:p>
          <a:p>
            <a:pPr marL="355600" indent="0">
              <a:buFontTx/>
              <a:buNone/>
            </a:pPr>
            <a:r>
              <a:rPr lang="en-US" altLang="it-IT" sz="2000" b="1" smtClean="0">
                <a:solidFill>
                  <a:srgbClr val="0047B6"/>
                </a:solidFill>
                <a:latin typeface="Arial" charset="0"/>
                <a:cs typeface="Arial" charset="0"/>
              </a:rPr>
              <a:t>www.unibocconi.it/welcomedays</a:t>
            </a:r>
            <a:endParaRPr lang="it-IT" altLang="it-IT" sz="2000" b="1" smtClean="0">
              <a:solidFill>
                <a:srgbClr val="0047B6"/>
              </a:solidFill>
              <a:latin typeface="Arial" charset="0"/>
              <a:cs typeface="Arial" charset="0"/>
            </a:endParaRPr>
          </a:p>
        </p:txBody>
      </p:sp>
      <p:grpSp>
        <p:nvGrpSpPr>
          <p:cNvPr id="2" name="Gruppo 8"/>
          <p:cNvGrpSpPr>
            <a:grpSpLocks/>
          </p:cNvGrpSpPr>
          <p:nvPr/>
        </p:nvGrpSpPr>
        <p:grpSpPr bwMode="auto">
          <a:xfrm>
            <a:off x="0" y="0"/>
            <a:ext cx="1547813" cy="6858000"/>
            <a:chOff x="0" y="0"/>
            <a:chExt cx="1548000" cy="6858000"/>
          </a:xfrm>
        </p:grpSpPr>
        <p:pic>
          <p:nvPicPr>
            <p:cNvPr id="38917" name="Immagine 7" descr="IMG_1589_fascia 1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548000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8918" name="Immagine 3" descr="scritta_nera.pn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7950" y="188640"/>
              <a:ext cx="481013" cy="2225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0"/>
          <p:cNvGrpSpPr>
            <a:grpSpLocks/>
          </p:cNvGrpSpPr>
          <p:nvPr/>
        </p:nvGrpSpPr>
        <p:grpSpPr bwMode="auto">
          <a:xfrm>
            <a:off x="0" y="0"/>
            <a:ext cx="1550988" cy="6858000"/>
            <a:chOff x="0" y="0"/>
            <a:chExt cx="1550571" cy="6858000"/>
          </a:xfrm>
        </p:grpSpPr>
        <p:pic>
          <p:nvPicPr>
            <p:cNvPr id="27666" name="Immagine 4" descr="IMG_1589_fascia 3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550571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667" name="Immagine 3" descr="scritta_nera.pn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7950" y="188640"/>
              <a:ext cx="481013" cy="2225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547813" y="2060575"/>
            <a:ext cx="7272337" cy="352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20638">
              <a:spcBef>
                <a:spcPct val="20000"/>
              </a:spcBef>
              <a:defRPr/>
            </a:pPr>
            <a:endParaRPr lang="it-IT" sz="1800" kern="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Rettangolo 5"/>
          <p:cNvSpPr/>
          <p:nvPr/>
        </p:nvSpPr>
        <p:spPr>
          <a:xfrm>
            <a:off x="1692275" y="3141663"/>
            <a:ext cx="2303463" cy="706437"/>
          </a:xfrm>
          <a:prstGeom prst="rect">
            <a:avLst/>
          </a:prstGeom>
          <a:solidFill>
            <a:schemeClr val="bg1"/>
          </a:solidFill>
          <a:ln>
            <a:solidFill>
              <a:srgbClr val="0082D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it-IT" sz="2000" b="1" dirty="0">
                <a:solidFill>
                  <a:srgbClr val="0082D1"/>
                </a:solidFill>
                <a:latin typeface="Arial" pitchFamily="34" charset="0"/>
                <a:cs typeface="Arial" pitchFamily="34" charset="0"/>
              </a:rPr>
              <a:t>CFA </a:t>
            </a:r>
            <a:r>
              <a:rPr lang="it-IT" sz="2000" b="1" dirty="0" err="1">
                <a:solidFill>
                  <a:srgbClr val="0082D1"/>
                </a:solidFill>
                <a:latin typeface="Arial" pitchFamily="34" charset="0"/>
                <a:cs typeface="Arial" pitchFamily="34" charset="0"/>
              </a:rPr>
              <a:t>Program</a:t>
            </a:r>
            <a:r>
              <a:rPr lang="it-IT" sz="2000" b="1" dirty="0">
                <a:solidFill>
                  <a:srgbClr val="0082D1"/>
                </a:solidFill>
                <a:latin typeface="Arial" pitchFamily="34" charset="0"/>
                <a:cs typeface="Arial" pitchFamily="34" charset="0"/>
              </a:rPr>
              <a:t> Partnership</a:t>
            </a:r>
          </a:p>
        </p:txBody>
      </p:sp>
      <p:sp>
        <p:nvSpPr>
          <p:cNvPr id="10" name="Rettangolo 5"/>
          <p:cNvSpPr/>
          <p:nvPr/>
        </p:nvSpPr>
        <p:spPr>
          <a:xfrm>
            <a:off x="3995738" y="4797425"/>
            <a:ext cx="2520950" cy="708025"/>
          </a:xfrm>
          <a:prstGeom prst="rect">
            <a:avLst/>
          </a:prstGeom>
          <a:solidFill>
            <a:schemeClr val="bg1"/>
          </a:solidFill>
          <a:ln>
            <a:solidFill>
              <a:srgbClr val="0082D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rgbClr val="0082D1"/>
                </a:solidFill>
                <a:latin typeface="Arial" pitchFamily="34" charset="0"/>
                <a:cs typeface="Arial" pitchFamily="34" charset="0"/>
              </a:rPr>
              <a:t>Placement and internship</a:t>
            </a: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ttangolo 5"/>
          <p:cNvSpPr/>
          <p:nvPr/>
        </p:nvSpPr>
        <p:spPr>
          <a:xfrm>
            <a:off x="6516688" y="3141663"/>
            <a:ext cx="2376487" cy="706437"/>
          </a:xfrm>
          <a:prstGeom prst="rect">
            <a:avLst/>
          </a:prstGeom>
          <a:solidFill>
            <a:schemeClr val="bg1"/>
          </a:solidFill>
          <a:ln>
            <a:solidFill>
              <a:srgbClr val="0082D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rgbClr val="0082D1"/>
                </a:solidFill>
                <a:latin typeface="Arial" pitchFamily="34" charset="0"/>
                <a:cs typeface="Arial" pitchFamily="34" charset="0"/>
              </a:rPr>
              <a:t>Customized meetings</a:t>
            </a: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ttangolo 5"/>
          <p:cNvSpPr/>
          <p:nvPr/>
        </p:nvSpPr>
        <p:spPr>
          <a:xfrm>
            <a:off x="3995738" y="1557338"/>
            <a:ext cx="2376487" cy="708025"/>
          </a:xfrm>
          <a:prstGeom prst="rect">
            <a:avLst/>
          </a:prstGeom>
          <a:solidFill>
            <a:schemeClr val="bg1"/>
          </a:solidFill>
          <a:ln>
            <a:solidFill>
              <a:srgbClr val="0082D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rgbClr val="0082D1"/>
                </a:solidFill>
                <a:latin typeface="Arial" pitchFamily="34" charset="0"/>
                <a:cs typeface="Arial" pitchFamily="34" charset="0"/>
              </a:rPr>
              <a:t>Courses/Faculty</a:t>
            </a:r>
          </a:p>
          <a:p>
            <a:pPr algn="ctr">
              <a:defRPr/>
            </a:pP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tangolo 5"/>
          <p:cNvSpPr/>
          <p:nvPr/>
        </p:nvSpPr>
        <p:spPr>
          <a:xfrm>
            <a:off x="4643438" y="3141663"/>
            <a:ext cx="1152525" cy="706437"/>
          </a:xfrm>
          <a:prstGeom prst="rect">
            <a:avLst/>
          </a:prstGeom>
          <a:solidFill>
            <a:schemeClr val="bg1"/>
          </a:solidFill>
          <a:ln>
            <a:solidFill>
              <a:srgbClr val="0082D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rgbClr val="0082D1"/>
                </a:solidFill>
                <a:latin typeface="Arial" pitchFamily="34" charset="0"/>
                <a:cs typeface="Arial" pitchFamily="34" charset="0"/>
              </a:rPr>
              <a:t>Team</a:t>
            </a:r>
          </a:p>
          <a:p>
            <a:pPr algn="ctr">
              <a:defRPr/>
            </a:pP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Connettore 1 16"/>
          <p:cNvCxnSpPr>
            <a:stCxn id="13" idx="1"/>
          </p:cNvCxnSpPr>
          <p:nvPr/>
        </p:nvCxnSpPr>
        <p:spPr bwMode="auto">
          <a:xfrm rot="10800000" flipV="1">
            <a:off x="2700338" y="1911350"/>
            <a:ext cx="1295400" cy="1230313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Connettore 1 20"/>
          <p:cNvCxnSpPr/>
          <p:nvPr/>
        </p:nvCxnSpPr>
        <p:spPr bwMode="auto">
          <a:xfrm rot="16200000" flipH="1">
            <a:off x="2700337" y="3860801"/>
            <a:ext cx="1223963" cy="1223962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Connettore 1 22"/>
          <p:cNvCxnSpPr/>
          <p:nvPr/>
        </p:nvCxnSpPr>
        <p:spPr bwMode="auto">
          <a:xfrm rot="10800000" flipV="1">
            <a:off x="6516688" y="3860800"/>
            <a:ext cx="1295400" cy="1230313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Connettore 1 23"/>
          <p:cNvCxnSpPr/>
          <p:nvPr/>
        </p:nvCxnSpPr>
        <p:spPr bwMode="auto">
          <a:xfrm rot="16200000" flipH="1">
            <a:off x="6372225" y="1844675"/>
            <a:ext cx="1223963" cy="1223963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Connettore 1 32"/>
          <p:cNvCxnSpPr>
            <a:endCxn id="14" idx="0"/>
          </p:cNvCxnSpPr>
          <p:nvPr/>
        </p:nvCxnSpPr>
        <p:spPr bwMode="auto">
          <a:xfrm rot="5400000">
            <a:off x="4823618" y="2745582"/>
            <a:ext cx="792163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Connettore 1 35"/>
          <p:cNvCxnSpPr/>
          <p:nvPr/>
        </p:nvCxnSpPr>
        <p:spPr bwMode="auto">
          <a:xfrm rot="5400000">
            <a:off x="4824412" y="4329113"/>
            <a:ext cx="790575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" name="Connettore 1 39"/>
          <p:cNvCxnSpPr/>
          <p:nvPr/>
        </p:nvCxnSpPr>
        <p:spPr bwMode="auto">
          <a:xfrm flipV="1">
            <a:off x="4067175" y="3500438"/>
            <a:ext cx="433388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6" name="Connettore 1 45"/>
          <p:cNvCxnSpPr/>
          <p:nvPr/>
        </p:nvCxnSpPr>
        <p:spPr bwMode="auto">
          <a:xfrm flipV="1">
            <a:off x="5940425" y="3500438"/>
            <a:ext cx="431800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8" name="Rectangle 2"/>
          <p:cNvSpPr txBox="1">
            <a:spLocks noChangeArrowheads="1"/>
          </p:cNvSpPr>
          <p:nvPr/>
        </p:nvSpPr>
        <p:spPr bwMode="auto">
          <a:xfrm>
            <a:off x="1763713" y="115888"/>
            <a:ext cx="6697662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it-IT" sz="2800" ker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Master of Science in Finance </a:t>
            </a:r>
            <a:br>
              <a:rPr lang="it-IT" sz="2800" ker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</a:br>
            <a:r>
              <a:rPr lang="it-IT" sz="2800" ker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Networking</a:t>
            </a:r>
            <a:endParaRPr lang="it-IT" sz="2800" kern="0" dirty="0">
              <a:solidFill>
                <a:srgbClr val="1399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0"/>
          <p:cNvGrpSpPr>
            <a:grpSpLocks/>
          </p:cNvGrpSpPr>
          <p:nvPr/>
        </p:nvGrpSpPr>
        <p:grpSpPr bwMode="auto">
          <a:xfrm>
            <a:off x="0" y="0"/>
            <a:ext cx="1550988" cy="6858000"/>
            <a:chOff x="0" y="0"/>
            <a:chExt cx="1550571" cy="6858000"/>
          </a:xfrm>
        </p:grpSpPr>
        <p:pic>
          <p:nvPicPr>
            <p:cNvPr id="28692" name="Immagine 4" descr="IMG_1589_fascia 3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550571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693" name="Immagine 3" descr="scritta_nera.pn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7950" y="188640"/>
              <a:ext cx="481013" cy="2225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547813" y="2060575"/>
            <a:ext cx="7272337" cy="352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20638">
              <a:spcBef>
                <a:spcPct val="20000"/>
              </a:spcBef>
              <a:defRPr/>
            </a:pPr>
            <a:endParaRPr lang="it-IT" sz="1800" kern="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Rettangolo 5"/>
          <p:cNvSpPr/>
          <p:nvPr/>
        </p:nvSpPr>
        <p:spPr>
          <a:xfrm>
            <a:off x="1692275" y="3141663"/>
            <a:ext cx="2303463" cy="706437"/>
          </a:xfrm>
          <a:prstGeom prst="rect">
            <a:avLst/>
          </a:prstGeom>
          <a:solidFill>
            <a:schemeClr val="bg1"/>
          </a:solidFill>
          <a:ln>
            <a:solidFill>
              <a:srgbClr val="0082D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it-IT" sz="2000" b="1" dirty="0">
                <a:solidFill>
                  <a:srgbClr val="0082D1"/>
                </a:solidFill>
                <a:latin typeface="Arial" pitchFamily="34" charset="0"/>
                <a:cs typeface="Arial" pitchFamily="34" charset="0"/>
              </a:rPr>
              <a:t>CFA </a:t>
            </a:r>
            <a:r>
              <a:rPr lang="it-IT" sz="2000" b="1" dirty="0" err="1">
                <a:solidFill>
                  <a:srgbClr val="0082D1"/>
                </a:solidFill>
                <a:latin typeface="Arial" pitchFamily="34" charset="0"/>
                <a:cs typeface="Arial" pitchFamily="34" charset="0"/>
              </a:rPr>
              <a:t>Program</a:t>
            </a:r>
            <a:r>
              <a:rPr lang="it-IT" sz="2000" b="1" dirty="0">
                <a:solidFill>
                  <a:srgbClr val="0082D1"/>
                </a:solidFill>
                <a:latin typeface="Arial" pitchFamily="34" charset="0"/>
                <a:cs typeface="Arial" pitchFamily="34" charset="0"/>
              </a:rPr>
              <a:t> Partnership</a:t>
            </a:r>
          </a:p>
        </p:txBody>
      </p:sp>
      <p:sp>
        <p:nvSpPr>
          <p:cNvPr id="10" name="Rettangolo 5"/>
          <p:cNvSpPr/>
          <p:nvPr/>
        </p:nvSpPr>
        <p:spPr>
          <a:xfrm>
            <a:off x="3995738" y="4797425"/>
            <a:ext cx="2520950" cy="708025"/>
          </a:xfrm>
          <a:prstGeom prst="rect">
            <a:avLst/>
          </a:prstGeom>
          <a:solidFill>
            <a:schemeClr val="accent3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Placement and internship</a:t>
            </a:r>
          </a:p>
        </p:txBody>
      </p:sp>
      <p:sp>
        <p:nvSpPr>
          <p:cNvPr id="12" name="Rettangolo 5"/>
          <p:cNvSpPr/>
          <p:nvPr/>
        </p:nvSpPr>
        <p:spPr>
          <a:xfrm>
            <a:off x="6516688" y="3141663"/>
            <a:ext cx="2376487" cy="706437"/>
          </a:xfrm>
          <a:prstGeom prst="rect">
            <a:avLst/>
          </a:prstGeom>
          <a:solidFill>
            <a:schemeClr val="accent3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Customized meetings</a:t>
            </a:r>
          </a:p>
        </p:txBody>
      </p:sp>
      <p:sp>
        <p:nvSpPr>
          <p:cNvPr id="13" name="Rettangolo 5"/>
          <p:cNvSpPr/>
          <p:nvPr/>
        </p:nvSpPr>
        <p:spPr>
          <a:xfrm>
            <a:off x="3995738" y="1557338"/>
            <a:ext cx="2376487" cy="708025"/>
          </a:xfrm>
          <a:prstGeom prst="rect">
            <a:avLst/>
          </a:prstGeom>
          <a:solidFill>
            <a:schemeClr val="accent3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Courses/Faculty</a:t>
            </a:r>
          </a:p>
          <a:p>
            <a:pPr algn="ctr">
              <a:defRPr/>
            </a:pP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tangolo 5"/>
          <p:cNvSpPr/>
          <p:nvPr/>
        </p:nvSpPr>
        <p:spPr>
          <a:xfrm>
            <a:off x="4643438" y="3141663"/>
            <a:ext cx="1152525" cy="706437"/>
          </a:xfrm>
          <a:prstGeom prst="rect">
            <a:avLst/>
          </a:prstGeom>
          <a:solidFill>
            <a:schemeClr val="accent3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Team</a:t>
            </a:r>
          </a:p>
          <a:p>
            <a:pPr algn="ctr">
              <a:defRPr/>
            </a:pPr>
            <a:endParaRPr lang="en-US" sz="2000" b="1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Connettore 1 16"/>
          <p:cNvCxnSpPr>
            <a:stCxn id="13" idx="1"/>
          </p:cNvCxnSpPr>
          <p:nvPr/>
        </p:nvCxnSpPr>
        <p:spPr bwMode="auto">
          <a:xfrm rot="10800000" flipV="1">
            <a:off x="2700338" y="1911350"/>
            <a:ext cx="1295400" cy="1230313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Connettore 1 20"/>
          <p:cNvCxnSpPr/>
          <p:nvPr/>
        </p:nvCxnSpPr>
        <p:spPr bwMode="auto">
          <a:xfrm rot="16200000" flipH="1">
            <a:off x="2700337" y="3860801"/>
            <a:ext cx="1223963" cy="1223962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Connettore 1 22"/>
          <p:cNvCxnSpPr/>
          <p:nvPr/>
        </p:nvCxnSpPr>
        <p:spPr bwMode="auto">
          <a:xfrm rot="10800000" flipV="1">
            <a:off x="6516688" y="3860800"/>
            <a:ext cx="1295400" cy="1230313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Connettore 1 23"/>
          <p:cNvCxnSpPr/>
          <p:nvPr/>
        </p:nvCxnSpPr>
        <p:spPr bwMode="auto">
          <a:xfrm rot="16200000" flipH="1">
            <a:off x="6372225" y="1844675"/>
            <a:ext cx="1223963" cy="1223963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Connettore 1 32"/>
          <p:cNvCxnSpPr>
            <a:endCxn id="14" idx="0"/>
          </p:cNvCxnSpPr>
          <p:nvPr/>
        </p:nvCxnSpPr>
        <p:spPr bwMode="auto">
          <a:xfrm rot="5400000">
            <a:off x="4823618" y="2745582"/>
            <a:ext cx="792163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Connettore 1 35"/>
          <p:cNvCxnSpPr/>
          <p:nvPr/>
        </p:nvCxnSpPr>
        <p:spPr bwMode="auto">
          <a:xfrm rot="5400000">
            <a:off x="4824412" y="4329113"/>
            <a:ext cx="790575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" name="Connettore 1 39"/>
          <p:cNvCxnSpPr/>
          <p:nvPr/>
        </p:nvCxnSpPr>
        <p:spPr bwMode="auto">
          <a:xfrm flipV="1">
            <a:off x="4067175" y="3500438"/>
            <a:ext cx="433388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6" name="Connettore 1 45"/>
          <p:cNvCxnSpPr/>
          <p:nvPr/>
        </p:nvCxnSpPr>
        <p:spPr bwMode="auto">
          <a:xfrm flipV="1">
            <a:off x="5940425" y="3500438"/>
            <a:ext cx="431800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Callout 2 19"/>
          <p:cNvSpPr/>
          <p:nvPr/>
        </p:nvSpPr>
        <p:spPr bwMode="auto">
          <a:xfrm>
            <a:off x="2916238" y="1196975"/>
            <a:ext cx="4176712" cy="73818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62247"/>
              <a:gd name="adj6" fmla="val -21948"/>
            </a:avLst>
          </a:prstGeom>
          <a:ln>
            <a:solidFill>
              <a:srgbClr val="0070C0"/>
            </a:solidFill>
            <a:prstDash val="sysDash"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>
              <a:defRPr/>
            </a:pPr>
            <a:r>
              <a:rPr lang="en-US" sz="1400" b="1" dirty="0">
                <a:solidFill>
                  <a:srgbClr val="0082D1"/>
                </a:solidFill>
                <a:latin typeface="Arial" pitchFamily="34" charset="0"/>
                <a:cs typeface="Arial" pitchFamily="34" charset="0"/>
              </a:rPr>
              <a:t>The most important association of investment professionals (especially security analysts, money managers and investment advisers)</a:t>
            </a:r>
            <a:endParaRPr lang="it-IT" sz="1400" b="1" dirty="0">
              <a:solidFill>
                <a:srgbClr val="0082D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8690" name="Picture 2" descr="http://www.unibocconi.eu/wps/imagesCTP/cfalogo_1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92275" y="4437063"/>
            <a:ext cx="1511300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Rectangle 2"/>
          <p:cNvSpPr txBox="1">
            <a:spLocks noChangeArrowheads="1"/>
          </p:cNvSpPr>
          <p:nvPr/>
        </p:nvSpPr>
        <p:spPr bwMode="auto">
          <a:xfrm>
            <a:off x="1763713" y="115888"/>
            <a:ext cx="6697662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it-IT" sz="2800" ker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Master of Science in Finance </a:t>
            </a:r>
            <a:br>
              <a:rPr lang="it-IT" sz="2800" ker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</a:br>
            <a:r>
              <a:rPr lang="it-IT" sz="2800" ker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Networking</a:t>
            </a:r>
            <a:endParaRPr lang="it-IT" sz="2800" kern="0" dirty="0">
              <a:solidFill>
                <a:srgbClr val="1399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44450"/>
            <a:ext cx="6697662" cy="850900"/>
          </a:xfrm>
        </p:spPr>
        <p:txBody>
          <a:bodyPr/>
          <a:lstStyle/>
          <a:p>
            <a:pPr algn="l">
              <a:defRPr/>
            </a:pPr>
            <a:r>
              <a:rPr lang="en-US" sz="2800" dirty="0" smtClea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CFA INSTITUTE</a:t>
            </a:r>
          </a:p>
        </p:txBody>
      </p:sp>
      <p:grpSp>
        <p:nvGrpSpPr>
          <p:cNvPr id="2" name="Gruppo 8"/>
          <p:cNvGrpSpPr>
            <a:grpSpLocks/>
          </p:cNvGrpSpPr>
          <p:nvPr/>
        </p:nvGrpSpPr>
        <p:grpSpPr bwMode="auto">
          <a:xfrm>
            <a:off x="0" y="0"/>
            <a:ext cx="1547813" cy="6858000"/>
            <a:chOff x="0" y="0"/>
            <a:chExt cx="1548000" cy="6858000"/>
          </a:xfrm>
        </p:grpSpPr>
        <p:pic>
          <p:nvPicPr>
            <p:cNvPr id="29702" name="Immagine 7" descr="IMG_1589_fascia 1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1548000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703" name="Immagine 3" descr="scritta_nera.pn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07950" y="188640"/>
              <a:ext cx="481013" cy="2225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547813" y="4868863"/>
            <a:ext cx="7272337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20638">
              <a:spcBef>
                <a:spcPct val="20000"/>
              </a:spcBef>
              <a:defRPr/>
            </a:pPr>
            <a:endParaRPr lang="it-IT" sz="1800" kern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619250" y="1341438"/>
            <a:ext cx="7345363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GB" sz="2000" kern="0" dirty="0">
                <a:latin typeface="+mn-lt"/>
              </a:rPr>
              <a:t>Global Member Organization with a strong tradition of independent advocacy.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GB" sz="2000" kern="0" dirty="0">
                <a:latin typeface="+mn-lt"/>
              </a:rPr>
              <a:t>Mission: </a:t>
            </a:r>
            <a:r>
              <a:rPr lang="en-GB" sz="2000" b="1" kern="0" dirty="0">
                <a:latin typeface="+mn-lt"/>
              </a:rPr>
              <a:t>To lead the investment profession globally by setting the highest standards of ethics, education and professional excellence.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lang="en-GB" sz="2000" b="1" kern="0" dirty="0">
              <a:latin typeface="+mn-lt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GB" sz="2000" kern="0" dirty="0">
                <a:latin typeface="+mn-lt"/>
              </a:rPr>
              <a:t>Individual Members: 100,000+ investment professionals in 133 countries; 85% hold the CFA Charter; more than 140,000 candidates for CFA charter.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lang="en-GB" sz="2000" kern="0" dirty="0">
              <a:latin typeface="+mn-lt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GB" sz="2000" kern="0" dirty="0">
                <a:latin typeface="+mn-lt"/>
              </a:rPr>
              <a:t>Representing investment professionals along with regional societies around the world: 135 societies in 56 countries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2"/>
          <p:cNvGrpSpPr>
            <a:grpSpLocks/>
          </p:cNvGrpSpPr>
          <p:nvPr/>
        </p:nvGrpSpPr>
        <p:grpSpPr bwMode="auto">
          <a:xfrm>
            <a:off x="-36513" y="0"/>
            <a:ext cx="1547813" cy="6858000"/>
            <a:chOff x="-36512" y="0"/>
            <a:chExt cx="1548000" cy="6858000"/>
          </a:xfrm>
        </p:grpSpPr>
        <p:pic>
          <p:nvPicPr>
            <p:cNvPr id="30729" name="Immagine 5" descr="IMG_1589_fascia 2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36512" y="0"/>
              <a:ext cx="1548000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30" name="Immagine 3" descr="scritta_nera.pn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7950" y="188640"/>
              <a:ext cx="481013" cy="2225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44450"/>
            <a:ext cx="6697662" cy="850900"/>
          </a:xfrm>
        </p:spPr>
        <p:txBody>
          <a:bodyPr/>
          <a:lstStyle/>
          <a:p>
            <a:pPr algn="l">
              <a:defRPr/>
            </a:pPr>
            <a:r>
              <a:rPr lang="it-IT" sz="2800" dirty="0" smtClea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CFA BODY OF </a:t>
            </a:r>
            <a:r>
              <a:rPr lang="it-IT" sz="2800" dirty="0" err="1" smtClea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KNOWLEDGE™</a:t>
            </a:r>
            <a:endParaRPr lang="it-IT" sz="2800" dirty="0" smtClean="0">
              <a:solidFill>
                <a:srgbClr val="1399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1619250" y="1412875"/>
            <a:ext cx="7129463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it-IT" sz="2000" kern="0">
                <a:latin typeface="+mn-lt"/>
              </a:rPr>
              <a:t>Ethical and Professional Standards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endParaRPr lang="it-IT" sz="2000" kern="0">
              <a:latin typeface="+mn-lt"/>
            </a:endParaRP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it-IT" sz="2000" kern="0">
                <a:latin typeface="+mn-lt"/>
              </a:rPr>
              <a:t>Quantitative Methods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it-IT" sz="2000" kern="0">
                <a:latin typeface="+mn-lt"/>
              </a:rPr>
              <a:t>Economics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it-IT" sz="2000" kern="0">
                <a:latin typeface="+mn-lt"/>
              </a:rPr>
              <a:t>Financial Statement Analysis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it-IT" sz="2000" kern="0">
                <a:latin typeface="+mn-lt"/>
              </a:rPr>
              <a:t>Corporate Finance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endParaRPr lang="it-IT" sz="2000" kern="0">
              <a:latin typeface="+mn-lt"/>
            </a:endParaRP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it-IT" sz="2000" kern="0">
                <a:latin typeface="+mn-lt"/>
              </a:rPr>
              <a:t>Analysis of Equity Investments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it-IT" sz="2000" kern="0">
                <a:latin typeface="+mn-lt"/>
              </a:rPr>
              <a:t>Analysis of Debt Investments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it-IT" sz="2000" kern="0">
                <a:latin typeface="+mn-lt"/>
              </a:rPr>
              <a:t>Analysis of Derivatives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it-IT" sz="2000" kern="0">
                <a:latin typeface="+mn-lt"/>
              </a:rPr>
              <a:t>Analysis fo alternative Investments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endParaRPr lang="it-IT" sz="2000" kern="0">
              <a:latin typeface="+mn-lt"/>
            </a:endParaRP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it-IT" sz="2000" kern="0">
                <a:latin typeface="+mn-lt"/>
              </a:rPr>
              <a:t>Portfolio Management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endParaRPr lang="it-IT" sz="2000" kern="0">
              <a:latin typeface="+mn-lt"/>
            </a:endParaRPr>
          </a:p>
        </p:txBody>
      </p:sp>
      <p:sp>
        <p:nvSpPr>
          <p:cNvPr id="30725" name="Text Box 4"/>
          <p:cNvSpPr txBox="1">
            <a:spLocks noChangeArrowheads="1"/>
          </p:cNvSpPr>
          <p:nvPr/>
        </p:nvSpPr>
        <p:spPr bwMode="auto">
          <a:xfrm>
            <a:off x="5878513" y="2205038"/>
            <a:ext cx="8540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0">
                <a:cs typeface="Arial" charset="0"/>
              </a:rPr>
              <a:t>)</a:t>
            </a:r>
            <a:endParaRPr lang="en-US" sz="6000">
              <a:cs typeface="Arial" charset="0"/>
              <a:sym typeface="Symbol" pitchFamily="18" charset="2"/>
            </a:endParaRPr>
          </a:p>
        </p:txBody>
      </p:sp>
      <p:sp>
        <p:nvSpPr>
          <p:cNvPr id="30726" name="Text Box 4"/>
          <p:cNvSpPr txBox="1">
            <a:spLocks noChangeArrowheads="1"/>
          </p:cNvSpPr>
          <p:nvPr/>
        </p:nvSpPr>
        <p:spPr bwMode="auto">
          <a:xfrm>
            <a:off x="5867400" y="3860800"/>
            <a:ext cx="8540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0">
                <a:cs typeface="Arial" charset="0"/>
              </a:rPr>
              <a:t>)</a:t>
            </a:r>
            <a:endParaRPr lang="en-US" sz="6000">
              <a:cs typeface="Arial" charset="0"/>
              <a:sym typeface="Symbol" pitchFamily="18" charset="2"/>
            </a:endParaRPr>
          </a:p>
        </p:txBody>
      </p:sp>
      <p:sp>
        <p:nvSpPr>
          <p:cNvPr id="30727" name="Text Box 5"/>
          <p:cNvSpPr txBox="1">
            <a:spLocks noChangeArrowheads="1"/>
          </p:cNvSpPr>
          <p:nvPr/>
        </p:nvSpPr>
        <p:spPr bwMode="auto">
          <a:xfrm>
            <a:off x="6300788" y="2565400"/>
            <a:ext cx="1924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/>
              <a:t>Investment Tools</a:t>
            </a:r>
          </a:p>
        </p:txBody>
      </p:sp>
      <p:sp>
        <p:nvSpPr>
          <p:cNvPr id="30728" name="Text Box 7"/>
          <p:cNvSpPr txBox="1">
            <a:spLocks noChangeArrowheads="1"/>
          </p:cNvSpPr>
          <p:nvPr/>
        </p:nvSpPr>
        <p:spPr bwMode="auto">
          <a:xfrm>
            <a:off x="6443663" y="4292600"/>
            <a:ext cx="177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/>
              <a:t>Asset Valuation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0"/>
          <p:cNvGrpSpPr>
            <a:grpSpLocks/>
          </p:cNvGrpSpPr>
          <p:nvPr/>
        </p:nvGrpSpPr>
        <p:grpSpPr bwMode="auto">
          <a:xfrm>
            <a:off x="0" y="0"/>
            <a:ext cx="1550988" cy="6858000"/>
            <a:chOff x="0" y="0"/>
            <a:chExt cx="1550571" cy="6858000"/>
          </a:xfrm>
        </p:grpSpPr>
        <p:pic>
          <p:nvPicPr>
            <p:cNvPr id="31749" name="Immagine 4" descr="IMG_1589_fascia 3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550571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750" name="Immagine 3" descr="scritta_nera.pn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7950" y="188640"/>
              <a:ext cx="481013" cy="2225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260350"/>
            <a:ext cx="6697662" cy="850900"/>
          </a:xfrm>
        </p:spPr>
        <p:txBody>
          <a:bodyPr/>
          <a:lstStyle/>
          <a:p>
            <a:pPr algn="l">
              <a:defRPr/>
            </a:pPr>
            <a:r>
              <a:rPr lang="it-IT" sz="2800" dirty="0" smtClea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CFA </a:t>
            </a:r>
            <a:r>
              <a:rPr lang="it-IT" sz="2800" dirty="0" err="1" smtClea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Opportunities</a:t>
            </a:r>
            <a:endParaRPr lang="it-IT" sz="2800" dirty="0" smtClean="0">
              <a:solidFill>
                <a:srgbClr val="1399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TextBox 4"/>
          <p:cNvSpPr txBox="1"/>
          <p:nvPr/>
        </p:nvSpPr>
        <p:spPr>
          <a:xfrm>
            <a:off x="1835150" y="1773238"/>
            <a:ext cx="6553200" cy="29845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SCHOLARSHIPS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defRPr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2) RESEARCH CHALLENGE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defRPr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3) FUND MANAGEMENT CHALLENGE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0"/>
          <p:cNvGrpSpPr>
            <a:grpSpLocks/>
          </p:cNvGrpSpPr>
          <p:nvPr/>
        </p:nvGrpSpPr>
        <p:grpSpPr bwMode="auto">
          <a:xfrm>
            <a:off x="0" y="0"/>
            <a:ext cx="1550988" cy="6858000"/>
            <a:chOff x="0" y="0"/>
            <a:chExt cx="1550571" cy="6858000"/>
          </a:xfrm>
        </p:grpSpPr>
        <p:pic>
          <p:nvPicPr>
            <p:cNvPr id="32786" name="Immagine 4" descr="IMG_1589_fascia 3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550571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787" name="Immagine 3" descr="scritta_nera.pn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7950" y="188640"/>
              <a:ext cx="481013" cy="2225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150" y="188913"/>
            <a:ext cx="7200900" cy="850900"/>
          </a:xfrm>
        </p:spPr>
        <p:txBody>
          <a:bodyPr/>
          <a:lstStyle/>
          <a:p>
            <a:pPr algn="l">
              <a:defRPr/>
            </a:pPr>
            <a:r>
              <a:rPr lang="it-IT" sz="2800" dirty="0" smtClea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CFA </a:t>
            </a:r>
            <a:r>
              <a:rPr lang="it-IT" sz="2800" dirty="0" err="1" smtClea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Opportunities</a:t>
            </a:r>
            <a:r>
              <a:rPr lang="it-IT" sz="2800" dirty="0" smtClea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: </a:t>
            </a:r>
            <a:r>
              <a:rPr lang="it-IT" sz="2800" dirty="0" err="1" smtClea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Timeline</a:t>
            </a:r>
            <a:endParaRPr lang="it-IT" sz="2800" dirty="0" smtClean="0">
              <a:solidFill>
                <a:srgbClr val="1399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Freccia a destra 10"/>
          <p:cNvSpPr/>
          <p:nvPr/>
        </p:nvSpPr>
        <p:spPr bwMode="auto">
          <a:xfrm>
            <a:off x="1835150" y="3213100"/>
            <a:ext cx="6481763" cy="8255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endParaRPr lang="it-IT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2773" name="CasellaDiTesto 16"/>
          <p:cNvSpPr txBox="1">
            <a:spLocks noChangeArrowheads="1"/>
          </p:cNvSpPr>
          <p:nvPr/>
        </p:nvSpPr>
        <p:spPr bwMode="auto">
          <a:xfrm>
            <a:off x="2174875" y="3429000"/>
            <a:ext cx="1028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 b="1">
                <a:solidFill>
                  <a:srgbClr val="0070C0"/>
                </a:solidFill>
              </a:rPr>
              <a:t>Oct , 2012</a:t>
            </a:r>
          </a:p>
        </p:txBody>
      </p:sp>
      <p:sp>
        <p:nvSpPr>
          <p:cNvPr id="32774" name="CasellaDiTesto 17"/>
          <p:cNvSpPr txBox="1">
            <a:spLocks noChangeArrowheads="1"/>
          </p:cNvSpPr>
          <p:nvPr/>
        </p:nvSpPr>
        <p:spPr bwMode="auto">
          <a:xfrm>
            <a:off x="3355975" y="3429000"/>
            <a:ext cx="10001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 b="1">
                <a:solidFill>
                  <a:srgbClr val="0070C0"/>
                </a:solidFill>
              </a:rPr>
              <a:t>Dec, 2012</a:t>
            </a:r>
          </a:p>
        </p:txBody>
      </p:sp>
      <p:sp>
        <p:nvSpPr>
          <p:cNvPr id="32775" name="CasellaDiTesto 19"/>
          <p:cNvSpPr txBox="1">
            <a:spLocks noChangeArrowheads="1"/>
          </p:cNvSpPr>
          <p:nvPr/>
        </p:nvSpPr>
        <p:spPr bwMode="auto">
          <a:xfrm>
            <a:off x="6929438" y="3429000"/>
            <a:ext cx="10985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 b="1">
                <a:solidFill>
                  <a:srgbClr val="0070C0"/>
                </a:solidFill>
              </a:rPr>
              <a:t>June, 2013</a:t>
            </a: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2771775" y="4149725"/>
            <a:ext cx="42481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it-IT" sz="1600" kern="0" dirty="0" err="1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Program</a:t>
            </a:r>
            <a:r>
              <a:rPr lang="it-IT" sz="1600" kern="0" dirty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 Partner </a:t>
            </a:r>
            <a:r>
              <a:rPr lang="it-IT" sz="1600" kern="0" dirty="0" err="1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Scholarship</a:t>
            </a:r>
            <a:r>
              <a:rPr lang="it-IT" sz="1600" kern="0" dirty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lang="it-IT" sz="1600" kern="0" dirty="0" err="1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for</a:t>
            </a:r>
            <a:r>
              <a:rPr lang="it-IT" sz="1600" kern="0" dirty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lang="it-IT" sz="1600" kern="0" dirty="0" err="1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June</a:t>
            </a:r>
            <a:r>
              <a:rPr lang="it-IT" sz="1600" kern="0" dirty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lang="it-IT" sz="1600" kern="0" dirty="0" err="1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Exam</a:t>
            </a:r>
            <a:endParaRPr lang="it-IT" sz="1600" kern="0" dirty="0">
              <a:solidFill>
                <a:srgbClr val="1399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28" name="Elaborazione 27"/>
          <p:cNvSpPr/>
          <p:nvPr/>
        </p:nvSpPr>
        <p:spPr bwMode="auto">
          <a:xfrm>
            <a:off x="3419475" y="2420938"/>
            <a:ext cx="4248150" cy="338137"/>
          </a:xfrm>
          <a:prstGeom prst="flowChartProcess">
            <a:avLst/>
          </a:prstGeom>
          <a:solidFill>
            <a:schemeClr val="accent3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</a:rPr>
              <a:t>FUND MANAGEMENT CHALLENGE</a:t>
            </a:r>
          </a:p>
        </p:txBody>
      </p:sp>
      <p:cxnSp>
        <p:nvCxnSpPr>
          <p:cNvPr id="32778" name="Connettore 1 29"/>
          <p:cNvCxnSpPr>
            <a:cxnSpLocks noChangeShapeType="1"/>
          </p:cNvCxnSpPr>
          <p:nvPr/>
        </p:nvCxnSpPr>
        <p:spPr bwMode="auto">
          <a:xfrm>
            <a:off x="3419475" y="2420938"/>
            <a:ext cx="0" cy="1008062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2779" name="Connettore 1 31"/>
          <p:cNvCxnSpPr>
            <a:cxnSpLocks noChangeShapeType="1"/>
          </p:cNvCxnSpPr>
          <p:nvPr/>
        </p:nvCxnSpPr>
        <p:spPr bwMode="auto">
          <a:xfrm>
            <a:off x="7667625" y="2492375"/>
            <a:ext cx="0" cy="93662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32780" name="CasellaDiTesto 33"/>
          <p:cNvSpPr txBox="1">
            <a:spLocks noChangeArrowheads="1"/>
          </p:cNvSpPr>
          <p:nvPr/>
        </p:nvSpPr>
        <p:spPr bwMode="auto">
          <a:xfrm>
            <a:off x="4356100" y="3429000"/>
            <a:ext cx="9890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 b="1">
                <a:solidFill>
                  <a:srgbClr val="0070C0"/>
                </a:solidFill>
              </a:rPr>
              <a:t>Jan, 2013</a:t>
            </a:r>
          </a:p>
        </p:txBody>
      </p:sp>
      <p:cxnSp>
        <p:nvCxnSpPr>
          <p:cNvPr id="36" name="Connettore 2 35"/>
          <p:cNvCxnSpPr/>
          <p:nvPr/>
        </p:nvCxnSpPr>
        <p:spPr bwMode="auto">
          <a:xfrm flipV="1">
            <a:off x="4787900" y="3716338"/>
            <a:ext cx="0" cy="5048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3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Elaborazione 36"/>
          <p:cNvSpPr/>
          <p:nvPr/>
        </p:nvSpPr>
        <p:spPr bwMode="auto">
          <a:xfrm>
            <a:off x="2700338" y="1484313"/>
            <a:ext cx="3600450" cy="339725"/>
          </a:xfrm>
          <a:prstGeom prst="flowChartProcess">
            <a:avLst/>
          </a:prstGeom>
          <a:solidFill>
            <a:schemeClr val="accent3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</a:rPr>
              <a:t>RESEARCH CHALLENGE</a:t>
            </a:r>
          </a:p>
        </p:txBody>
      </p:sp>
      <p:cxnSp>
        <p:nvCxnSpPr>
          <p:cNvPr id="32783" name="Connettore 1 37"/>
          <p:cNvCxnSpPr>
            <a:cxnSpLocks noChangeShapeType="1"/>
          </p:cNvCxnSpPr>
          <p:nvPr/>
        </p:nvCxnSpPr>
        <p:spPr bwMode="auto">
          <a:xfrm>
            <a:off x="2700338" y="1844675"/>
            <a:ext cx="0" cy="1512888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32784" name="CasellaDiTesto 39"/>
          <p:cNvSpPr txBox="1">
            <a:spLocks noChangeArrowheads="1"/>
          </p:cNvSpPr>
          <p:nvPr/>
        </p:nvSpPr>
        <p:spPr bwMode="auto">
          <a:xfrm>
            <a:off x="5678488" y="3429000"/>
            <a:ext cx="981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 b="1">
                <a:solidFill>
                  <a:srgbClr val="0070C0"/>
                </a:solidFill>
              </a:rPr>
              <a:t>Apr, 2013</a:t>
            </a:r>
          </a:p>
        </p:txBody>
      </p:sp>
      <p:cxnSp>
        <p:nvCxnSpPr>
          <p:cNvPr id="32785" name="Connettore 1 40"/>
          <p:cNvCxnSpPr>
            <a:cxnSpLocks noChangeShapeType="1"/>
          </p:cNvCxnSpPr>
          <p:nvPr/>
        </p:nvCxnSpPr>
        <p:spPr bwMode="auto">
          <a:xfrm>
            <a:off x="6300788" y="1844675"/>
            <a:ext cx="0" cy="158432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0"/>
          <p:cNvGrpSpPr>
            <a:grpSpLocks/>
          </p:cNvGrpSpPr>
          <p:nvPr/>
        </p:nvGrpSpPr>
        <p:grpSpPr bwMode="auto">
          <a:xfrm>
            <a:off x="0" y="0"/>
            <a:ext cx="1550988" cy="6858000"/>
            <a:chOff x="0" y="0"/>
            <a:chExt cx="1550571" cy="6858000"/>
          </a:xfrm>
        </p:grpSpPr>
        <p:pic>
          <p:nvPicPr>
            <p:cNvPr id="33811" name="Immagine 4" descr="IMG_1589_fascia 3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550571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812" name="Immagine 3" descr="scritta_nera.pn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7950" y="188640"/>
              <a:ext cx="481013" cy="2225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115888"/>
            <a:ext cx="6697662" cy="85090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it-IT" sz="2800" dirty="0" smtClea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Master </a:t>
            </a:r>
            <a:r>
              <a:rPr lang="it-IT" sz="2800" dirty="0" err="1" smtClea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of</a:t>
            </a:r>
            <a:r>
              <a:rPr lang="it-IT" sz="2800" dirty="0" smtClea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Science in Finance </a:t>
            </a:r>
            <a:br>
              <a:rPr lang="it-IT" sz="2800" dirty="0" smtClea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it-IT" sz="2800" dirty="0" err="1" smtClea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Networking</a:t>
            </a:r>
            <a:endParaRPr lang="it-IT" sz="2800" dirty="0" smtClean="0">
              <a:solidFill>
                <a:srgbClr val="1399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547813" y="2060575"/>
            <a:ext cx="7272337" cy="352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20638">
              <a:spcBef>
                <a:spcPct val="20000"/>
              </a:spcBef>
              <a:defRPr/>
            </a:pPr>
            <a:endParaRPr lang="it-IT" sz="1800" kern="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Rettangolo 5"/>
          <p:cNvSpPr/>
          <p:nvPr/>
        </p:nvSpPr>
        <p:spPr>
          <a:xfrm>
            <a:off x="1692275" y="3141663"/>
            <a:ext cx="2303463" cy="706437"/>
          </a:xfrm>
          <a:prstGeom prst="rect">
            <a:avLst/>
          </a:prstGeom>
          <a:solidFill>
            <a:schemeClr val="accent3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it-IT" sz="200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CFA </a:t>
            </a:r>
            <a:r>
              <a:rPr lang="it-IT" sz="2000" b="1" dirty="0" err="1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Program</a:t>
            </a:r>
            <a:r>
              <a:rPr lang="it-IT" sz="200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 Partnership</a:t>
            </a:r>
          </a:p>
        </p:txBody>
      </p:sp>
      <p:sp>
        <p:nvSpPr>
          <p:cNvPr id="10" name="Rettangolo 5"/>
          <p:cNvSpPr/>
          <p:nvPr/>
        </p:nvSpPr>
        <p:spPr>
          <a:xfrm>
            <a:off x="4067175" y="4797425"/>
            <a:ext cx="2520950" cy="708025"/>
          </a:xfrm>
          <a:prstGeom prst="rect">
            <a:avLst/>
          </a:prstGeom>
          <a:solidFill>
            <a:schemeClr val="bg1"/>
          </a:solidFill>
          <a:ln>
            <a:solidFill>
              <a:srgbClr val="0082D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rgbClr val="0082D1"/>
                </a:solidFill>
                <a:latin typeface="Arial" pitchFamily="34" charset="0"/>
                <a:cs typeface="Arial" pitchFamily="34" charset="0"/>
              </a:rPr>
              <a:t>Placement and internship</a:t>
            </a:r>
          </a:p>
        </p:txBody>
      </p:sp>
      <p:sp>
        <p:nvSpPr>
          <p:cNvPr id="12" name="Rettangolo 5"/>
          <p:cNvSpPr/>
          <p:nvPr/>
        </p:nvSpPr>
        <p:spPr>
          <a:xfrm>
            <a:off x="6516688" y="3141663"/>
            <a:ext cx="2376487" cy="706437"/>
          </a:xfrm>
          <a:prstGeom prst="rect">
            <a:avLst/>
          </a:prstGeom>
          <a:solidFill>
            <a:schemeClr val="accent3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Customized meetings</a:t>
            </a:r>
          </a:p>
        </p:txBody>
      </p:sp>
      <p:sp>
        <p:nvSpPr>
          <p:cNvPr id="13" name="Rettangolo 5"/>
          <p:cNvSpPr/>
          <p:nvPr/>
        </p:nvSpPr>
        <p:spPr>
          <a:xfrm>
            <a:off x="3995738" y="1557338"/>
            <a:ext cx="2376487" cy="708025"/>
          </a:xfrm>
          <a:prstGeom prst="rect">
            <a:avLst/>
          </a:prstGeom>
          <a:solidFill>
            <a:schemeClr val="accent3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Courses/Faculty</a:t>
            </a:r>
          </a:p>
          <a:p>
            <a:pPr algn="ctr">
              <a:defRPr/>
            </a:pP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tangolo 5"/>
          <p:cNvSpPr/>
          <p:nvPr/>
        </p:nvSpPr>
        <p:spPr>
          <a:xfrm>
            <a:off x="4643438" y="3141663"/>
            <a:ext cx="1152525" cy="706437"/>
          </a:xfrm>
          <a:prstGeom prst="rect">
            <a:avLst/>
          </a:prstGeom>
          <a:solidFill>
            <a:schemeClr val="accent3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Team</a:t>
            </a:r>
          </a:p>
          <a:p>
            <a:pPr algn="ctr">
              <a:defRPr/>
            </a:pPr>
            <a:endParaRPr lang="en-US" sz="2000" b="1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Connettore 1 16"/>
          <p:cNvCxnSpPr>
            <a:stCxn id="13" idx="1"/>
          </p:cNvCxnSpPr>
          <p:nvPr/>
        </p:nvCxnSpPr>
        <p:spPr bwMode="auto">
          <a:xfrm rot="10800000" flipV="1">
            <a:off x="2700338" y="1911350"/>
            <a:ext cx="1295400" cy="1230313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Connettore 1 20"/>
          <p:cNvCxnSpPr/>
          <p:nvPr/>
        </p:nvCxnSpPr>
        <p:spPr bwMode="auto">
          <a:xfrm rot="16200000" flipH="1">
            <a:off x="2700337" y="3860801"/>
            <a:ext cx="1223963" cy="1223962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Connettore 1 22"/>
          <p:cNvCxnSpPr/>
          <p:nvPr/>
        </p:nvCxnSpPr>
        <p:spPr bwMode="auto">
          <a:xfrm rot="10800000" flipV="1">
            <a:off x="6516688" y="3860800"/>
            <a:ext cx="1295400" cy="1230313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Connettore 1 23"/>
          <p:cNvCxnSpPr/>
          <p:nvPr/>
        </p:nvCxnSpPr>
        <p:spPr bwMode="auto">
          <a:xfrm rot="16200000" flipH="1">
            <a:off x="6372225" y="1844675"/>
            <a:ext cx="1223963" cy="1223963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Connettore 1 32"/>
          <p:cNvCxnSpPr>
            <a:endCxn id="14" idx="0"/>
          </p:cNvCxnSpPr>
          <p:nvPr/>
        </p:nvCxnSpPr>
        <p:spPr bwMode="auto">
          <a:xfrm rot="5400000">
            <a:off x="4823618" y="2745582"/>
            <a:ext cx="792163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Connettore 1 35"/>
          <p:cNvCxnSpPr/>
          <p:nvPr/>
        </p:nvCxnSpPr>
        <p:spPr bwMode="auto">
          <a:xfrm rot="5400000">
            <a:off x="4824412" y="4329113"/>
            <a:ext cx="790575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" name="Connettore 1 39"/>
          <p:cNvCxnSpPr/>
          <p:nvPr/>
        </p:nvCxnSpPr>
        <p:spPr bwMode="auto">
          <a:xfrm flipV="1">
            <a:off x="4067175" y="3500438"/>
            <a:ext cx="433388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6" name="Connettore 1 45"/>
          <p:cNvCxnSpPr/>
          <p:nvPr/>
        </p:nvCxnSpPr>
        <p:spPr bwMode="auto">
          <a:xfrm flipV="1">
            <a:off x="5940425" y="3500438"/>
            <a:ext cx="431800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7" name="Callout 2 26"/>
          <p:cNvSpPr/>
          <p:nvPr/>
        </p:nvSpPr>
        <p:spPr bwMode="auto">
          <a:xfrm>
            <a:off x="3924300" y="2060575"/>
            <a:ext cx="2303463" cy="1169988"/>
          </a:xfrm>
          <a:prstGeom prst="borderCallout2">
            <a:avLst>
              <a:gd name="adj1" fmla="val 18750"/>
              <a:gd name="adj2" fmla="val -823"/>
              <a:gd name="adj3" fmla="val 18750"/>
              <a:gd name="adj4" fmla="val -16667"/>
              <a:gd name="adj5" fmla="val 253105"/>
              <a:gd name="adj6" fmla="val 4862"/>
            </a:avLst>
          </a:prstGeom>
          <a:ln>
            <a:solidFill>
              <a:srgbClr val="0070C0"/>
            </a:solidFill>
            <a:prstDash val="sysDash"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>
              <a:defRPr/>
            </a:pPr>
            <a:r>
              <a:rPr lang="en-US" sz="1400" b="1" dirty="0">
                <a:solidFill>
                  <a:srgbClr val="0082D1"/>
                </a:solidFill>
                <a:latin typeface="Arial" pitchFamily="34" charset="0"/>
                <a:cs typeface="Arial" pitchFamily="34" charset="0"/>
              </a:rPr>
              <a:t>Career opportunities</a:t>
            </a:r>
          </a:p>
          <a:p>
            <a:pPr algn="just">
              <a:defRPr/>
            </a:pPr>
            <a:endParaRPr lang="en-US" sz="1400" b="1" dirty="0">
              <a:solidFill>
                <a:srgbClr val="0082D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en-US" sz="1400" b="1" dirty="0">
                <a:solidFill>
                  <a:srgbClr val="0082D1"/>
                </a:solidFill>
                <a:latin typeface="Arial" pitchFamily="34" charset="0"/>
                <a:cs typeface="Arial" pitchFamily="34" charset="0"/>
              </a:rPr>
              <a:t>Guest speakers</a:t>
            </a:r>
          </a:p>
          <a:p>
            <a:pPr algn="just">
              <a:defRPr/>
            </a:pPr>
            <a:endParaRPr lang="en-US" sz="1400" b="1" dirty="0">
              <a:solidFill>
                <a:srgbClr val="0082D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en-US" sz="1400" b="1" dirty="0">
                <a:solidFill>
                  <a:srgbClr val="0082D1"/>
                </a:solidFill>
                <a:latin typeface="Arial" pitchFamily="34" charset="0"/>
                <a:cs typeface="Arial" pitchFamily="34" charset="0"/>
              </a:rPr>
              <a:t>Graduates’ insights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0"/>
          <p:cNvGrpSpPr>
            <a:grpSpLocks/>
          </p:cNvGrpSpPr>
          <p:nvPr/>
        </p:nvGrpSpPr>
        <p:grpSpPr bwMode="auto">
          <a:xfrm>
            <a:off x="0" y="0"/>
            <a:ext cx="1550988" cy="6858000"/>
            <a:chOff x="0" y="0"/>
            <a:chExt cx="1550571" cy="6858000"/>
          </a:xfrm>
        </p:grpSpPr>
        <p:pic>
          <p:nvPicPr>
            <p:cNvPr id="34834" name="Immagine 4" descr="IMG_1589_fascia 3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550571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835" name="Immagine 3" descr="scritta_nera.pn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7950" y="188640"/>
              <a:ext cx="481013" cy="2225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115888"/>
            <a:ext cx="6697662" cy="85090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it-IT" sz="2800" dirty="0" smtClea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Master </a:t>
            </a:r>
            <a:r>
              <a:rPr lang="it-IT" sz="2800" dirty="0" err="1" smtClea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of</a:t>
            </a:r>
            <a:r>
              <a:rPr lang="it-IT" sz="2800" dirty="0" smtClea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Science in Finance </a:t>
            </a:r>
            <a:br>
              <a:rPr lang="it-IT" sz="2800" dirty="0" smtClea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it-IT" sz="2800" dirty="0" err="1" smtClean="0">
                <a:solidFill>
                  <a:srgbClr val="1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Networking</a:t>
            </a:r>
            <a:endParaRPr lang="it-IT" sz="2800" dirty="0" smtClean="0">
              <a:solidFill>
                <a:srgbClr val="1399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Rettangolo 5"/>
          <p:cNvSpPr/>
          <p:nvPr/>
        </p:nvSpPr>
        <p:spPr>
          <a:xfrm>
            <a:off x="1692275" y="3141663"/>
            <a:ext cx="2303463" cy="706437"/>
          </a:xfrm>
          <a:prstGeom prst="rect">
            <a:avLst/>
          </a:prstGeom>
          <a:solidFill>
            <a:schemeClr val="accent3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it-IT" sz="200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CFA </a:t>
            </a:r>
            <a:r>
              <a:rPr lang="it-IT" sz="2000" b="1" dirty="0" err="1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Program</a:t>
            </a:r>
            <a:r>
              <a:rPr lang="it-IT" sz="200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 Partnership</a:t>
            </a:r>
          </a:p>
        </p:txBody>
      </p:sp>
      <p:sp>
        <p:nvSpPr>
          <p:cNvPr id="10" name="Rettangolo 5"/>
          <p:cNvSpPr/>
          <p:nvPr/>
        </p:nvSpPr>
        <p:spPr>
          <a:xfrm>
            <a:off x="4067175" y="4797425"/>
            <a:ext cx="2520950" cy="708025"/>
          </a:xfrm>
          <a:prstGeom prst="rect">
            <a:avLst/>
          </a:prstGeom>
          <a:solidFill>
            <a:schemeClr val="accent3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Placement and internship</a:t>
            </a:r>
          </a:p>
        </p:txBody>
      </p:sp>
      <p:sp>
        <p:nvSpPr>
          <p:cNvPr id="12" name="Rettangolo 5"/>
          <p:cNvSpPr/>
          <p:nvPr/>
        </p:nvSpPr>
        <p:spPr>
          <a:xfrm>
            <a:off x="6516688" y="3141663"/>
            <a:ext cx="2376487" cy="706437"/>
          </a:xfrm>
          <a:prstGeom prst="rect">
            <a:avLst/>
          </a:prstGeom>
          <a:solidFill>
            <a:schemeClr val="bg1"/>
          </a:solidFill>
          <a:ln>
            <a:solidFill>
              <a:srgbClr val="0082D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rgbClr val="0082D1"/>
                </a:solidFill>
                <a:latin typeface="Arial" pitchFamily="34" charset="0"/>
                <a:cs typeface="Arial" pitchFamily="34" charset="0"/>
              </a:rPr>
              <a:t>Customized meetings</a:t>
            </a:r>
          </a:p>
        </p:txBody>
      </p:sp>
      <p:sp>
        <p:nvSpPr>
          <p:cNvPr id="13" name="Rettangolo 5"/>
          <p:cNvSpPr/>
          <p:nvPr/>
        </p:nvSpPr>
        <p:spPr>
          <a:xfrm>
            <a:off x="3995738" y="1557338"/>
            <a:ext cx="2376487" cy="708025"/>
          </a:xfrm>
          <a:prstGeom prst="rect">
            <a:avLst/>
          </a:prstGeom>
          <a:solidFill>
            <a:schemeClr val="accent3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Courses/Faculty</a:t>
            </a:r>
          </a:p>
          <a:p>
            <a:pPr algn="ctr">
              <a:defRPr/>
            </a:pP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ttangolo 5"/>
          <p:cNvSpPr/>
          <p:nvPr/>
        </p:nvSpPr>
        <p:spPr>
          <a:xfrm>
            <a:off x="4643438" y="3141663"/>
            <a:ext cx="1152525" cy="706437"/>
          </a:xfrm>
          <a:prstGeom prst="rect">
            <a:avLst/>
          </a:prstGeom>
          <a:solidFill>
            <a:schemeClr val="accent3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Team</a:t>
            </a:r>
          </a:p>
          <a:p>
            <a:pPr algn="ctr">
              <a:defRPr/>
            </a:pPr>
            <a:endParaRPr lang="en-US" sz="2000" b="1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Connettore 1 16"/>
          <p:cNvCxnSpPr>
            <a:stCxn id="13" idx="1"/>
          </p:cNvCxnSpPr>
          <p:nvPr/>
        </p:nvCxnSpPr>
        <p:spPr bwMode="auto">
          <a:xfrm rot="10800000" flipV="1">
            <a:off x="2700338" y="1911350"/>
            <a:ext cx="1295400" cy="1230313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Connettore 1 20"/>
          <p:cNvCxnSpPr/>
          <p:nvPr/>
        </p:nvCxnSpPr>
        <p:spPr bwMode="auto">
          <a:xfrm rot="16200000" flipH="1">
            <a:off x="2700337" y="3860801"/>
            <a:ext cx="1223963" cy="1223962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Connettore 1 22"/>
          <p:cNvCxnSpPr/>
          <p:nvPr/>
        </p:nvCxnSpPr>
        <p:spPr bwMode="auto">
          <a:xfrm rot="10800000" flipV="1">
            <a:off x="6516688" y="3860800"/>
            <a:ext cx="1295400" cy="1230313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Connettore 1 23"/>
          <p:cNvCxnSpPr/>
          <p:nvPr/>
        </p:nvCxnSpPr>
        <p:spPr bwMode="auto">
          <a:xfrm rot="16200000" flipH="1">
            <a:off x="6372225" y="1844675"/>
            <a:ext cx="1223963" cy="1223963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Connettore 1 32"/>
          <p:cNvCxnSpPr>
            <a:endCxn id="14" idx="0"/>
          </p:cNvCxnSpPr>
          <p:nvPr/>
        </p:nvCxnSpPr>
        <p:spPr bwMode="auto">
          <a:xfrm rot="5400000">
            <a:off x="4823618" y="2745582"/>
            <a:ext cx="792163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Connettore 1 35"/>
          <p:cNvCxnSpPr/>
          <p:nvPr/>
        </p:nvCxnSpPr>
        <p:spPr bwMode="auto">
          <a:xfrm rot="5400000">
            <a:off x="4824412" y="4329113"/>
            <a:ext cx="790575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" name="Connettore 1 39"/>
          <p:cNvCxnSpPr/>
          <p:nvPr/>
        </p:nvCxnSpPr>
        <p:spPr bwMode="auto">
          <a:xfrm flipV="1">
            <a:off x="4067175" y="3500438"/>
            <a:ext cx="433388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6" name="Connettore 1 45"/>
          <p:cNvCxnSpPr/>
          <p:nvPr/>
        </p:nvCxnSpPr>
        <p:spPr bwMode="auto">
          <a:xfrm flipV="1">
            <a:off x="5940425" y="3500438"/>
            <a:ext cx="431800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7" name="Callout 2 26"/>
          <p:cNvSpPr/>
          <p:nvPr/>
        </p:nvSpPr>
        <p:spPr bwMode="auto">
          <a:xfrm>
            <a:off x="5219700" y="908050"/>
            <a:ext cx="2881313" cy="1601788"/>
          </a:xfrm>
          <a:prstGeom prst="borderCallout2">
            <a:avLst>
              <a:gd name="adj1" fmla="val 18750"/>
              <a:gd name="adj2" fmla="val -823"/>
              <a:gd name="adj3" fmla="val 116882"/>
              <a:gd name="adj4" fmla="val -14960"/>
              <a:gd name="adj5" fmla="val 143506"/>
              <a:gd name="adj6" fmla="val 44711"/>
            </a:avLst>
          </a:prstGeom>
          <a:ln>
            <a:solidFill>
              <a:srgbClr val="0070C0"/>
            </a:solidFill>
            <a:prstDash val="sysDash"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>
              <a:buFont typeface="Wingdings" pitchFamily="2" charset="2"/>
              <a:buChar char="§"/>
              <a:defRPr/>
            </a:pPr>
            <a:endParaRPr lang="en-US" sz="1400" b="1" dirty="0">
              <a:solidFill>
                <a:srgbClr val="0082D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1400" b="1" dirty="0">
                <a:solidFill>
                  <a:srgbClr val="0082D1"/>
                </a:solidFill>
                <a:latin typeface="Arial" pitchFamily="34" charset="0"/>
                <a:cs typeface="Arial" pitchFamily="34" charset="0"/>
              </a:rPr>
              <a:t> Special meetings with class </a:t>
            </a:r>
            <a:r>
              <a:rPr lang="it-IT" sz="1400" b="1" dirty="0" err="1">
                <a:solidFill>
                  <a:srgbClr val="0082D1"/>
                </a:solidFill>
                <a:latin typeface="Arial" pitchFamily="34" charset="0"/>
                <a:cs typeface="Arial" pitchFamily="34" charset="0"/>
              </a:rPr>
              <a:t>representatives</a:t>
            </a:r>
            <a:endParaRPr lang="en-US" sz="1400" b="1" dirty="0">
              <a:solidFill>
                <a:srgbClr val="0082D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endParaRPr lang="en-US" sz="1400" b="1" dirty="0">
              <a:solidFill>
                <a:srgbClr val="0082D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endParaRPr lang="en-US" sz="1400" b="1" dirty="0">
              <a:solidFill>
                <a:srgbClr val="0082D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endParaRPr lang="en-US" sz="1400" b="1" dirty="0">
              <a:solidFill>
                <a:srgbClr val="0082D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endParaRPr lang="en-US" sz="1400" b="1" dirty="0">
              <a:solidFill>
                <a:srgbClr val="0082D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635</Words>
  <Application>Microsoft Office PowerPoint</Application>
  <PresentationFormat>Presentazione su schermo (4:3)</PresentationFormat>
  <Paragraphs>140</Paragraphs>
  <Slides>13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Your MSc in Finance</vt:lpstr>
      <vt:lpstr>Diapositiva 2</vt:lpstr>
      <vt:lpstr>Diapositiva 3</vt:lpstr>
      <vt:lpstr>CFA INSTITUTE</vt:lpstr>
      <vt:lpstr>CFA BODY OF KNOWLEDGE™</vt:lpstr>
      <vt:lpstr>CFA Opportunities</vt:lpstr>
      <vt:lpstr>CFA Opportunities: Timeline</vt:lpstr>
      <vt:lpstr>Master of Science in Finance  Networking</vt:lpstr>
      <vt:lpstr>Master of Science in Finance  Networking</vt:lpstr>
      <vt:lpstr>Master of Science in Finance  Networking</vt:lpstr>
      <vt:lpstr>Master of Science in Finance  Networking</vt:lpstr>
      <vt:lpstr>Master of Science in Finance  Networking</vt:lpstr>
      <vt:lpstr>To find out more</vt:lpstr>
    </vt:vector>
  </TitlesOfParts>
  <Company>Universita' Luigi Bocconi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MSc in Finance</dc:title>
  <dc:creator>User Default</dc:creator>
  <cp:lastModifiedBy>User Default</cp:lastModifiedBy>
  <cp:revision>1</cp:revision>
  <dcterms:created xsi:type="dcterms:W3CDTF">2012-09-10T14:43:44Z</dcterms:created>
  <dcterms:modified xsi:type="dcterms:W3CDTF">2012-09-10T14:44:08Z</dcterms:modified>
</cp:coreProperties>
</file>