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2" r:id="rId1"/>
    <p:sldMasterId id="2147483891" r:id="rId2"/>
  </p:sldMasterIdLst>
  <p:notesMasterIdLst>
    <p:notesMasterId r:id="rId13"/>
  </p:notesMasterIdLst>
  <p:handoutMasterIdLst>
    <p:handoutMasterId r:id="rId14"/>
  </p:handoutMasterIdLst>
  <p:sldIdLst>
    <p:sldId id="513" r:id="rId3"/>
    <p:sldId id="545" r:id="rId4"/>
    <p:sldId id="547" r:id="rId5"/>
    <p:sldId id="548" r:id="rId6"/>
    <p:sldId id="542" r:id="rId7"/>
    <p:sldId id="546" r:id="rId8"/>
    <p:sldId id="549" r:id="rId9"/>
    <p:sldId id="550" r:id="rId10"/>
    <p:sldId id="551" r:id="rId11"/>
    <p:sldId id="541" r:id="rId12"/>
  </p:sldIdLst>
  <p:sldSz cx="9144000" cy="6858000" type="screen4x3"/>
  <p:notesSz cx="7315200" cy="96012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DB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66" d="100"/>
          <a:sy n="66" d="100"/>
        </p:scale>
        <p:origin x="-2016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r">
              <a:defRPr sz="1200"/>
            </a:lvl1pPr>
          </a:lstStyle>
          <a:p>
            <a:fld id="{ECFCAF9D-FDA0-41F6-9F12-85299751904D}" type="datetimeFigureOut">
              <a:rPr lang="it-IT" smtClean="0"/>
              <a:pPr/>
              <a:t>26/06/2014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r">
              <a:defRPr sz="1200"/>
            </a:lvl1pPr>
          </a:lstStyle>
          <a:p>
            <a:fld id="{17E9D855-7481-4EEA-898C-755E0E41994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2618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8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99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99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1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</a:p>
        </p:txBody>
      </p:sp>
      <p:sp>
        <p:nvSpPr>
          <p:cNvPr id="199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99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8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1A8AA11-D704-4584-8154-D577217C307D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4371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498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35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it-IT" altLang="en-US"/>
              <a:t>Fare clic per modificare lo stile del titolo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r>
              <a:rPr lang="it-IT" altLang="en-US"/>
              <a:t>Fare clic per modificare lo stile del sottotitolo dello schema</a:t>
            </a:r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051720" y="5733256"/>
            <a:ext cx="4896544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33F6091-9C17-4C10-A350-A97A7743BE2D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6743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240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210E01-3277-444E-BA79-08F507CD463E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601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7AA561-8543-45FF-9443-EDD524961B03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5826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28775"/>
            <a:ext cx="8229600" cy="4502150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B0CC3DC-81BC-402C-9ED3-AE448CEF6CC1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9760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it-IT" altLang="en-US"/>
              <a:t>Fare clic per modificare lo stile del titolo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r>
              <a:rPr lang="it-IT" altLang="en-US"/>
              <a:t>Fare clic per modificare lo stile del sottotitolo dello schema</a:t>
            </a:r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051720" y="5733256"/>
            <a:ext cx="4896544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33F6091-9C17-4C10-A350-A97A7743BE2D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6743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951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67544" y="6248400"/>
            <a:ext cx="8208912" cy="45720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 dirty="0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A09B88-30F4-4501-BFA4-4394D0A149C4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8520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25B15F-EB5D-4D67-97BD-61135D84A59F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0976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28775"/>
            <a:ext cx="4038600" cy="4502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4038600" cy="4502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C7DCA-E469-43DD-9E0B-0767340BDFF2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0235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5FC405-FC02-4E70-B44B-08B48F2F5E11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488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86845-4439-4DBB-9AF7-55E03C4C2D2F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4881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94C5A-492D-44CE-89BF-EFEB1DBFEBD1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45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67544" y="6248400"/>
            <a:ext cx="8208912" cy="45720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 dirty="0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A09B88-30F4-4501-BFA4-4394D0A149C4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894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C292A9-5D89-400B-8C17-38F7722BD628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266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E8ED0-D560-4DBA-B394-5287A4017D2D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3773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210E01-3277-444E-BA79-08F507CD463E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0265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7AA561-8543-45FF-9443-EDD524961B03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7080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28775"/>
            <a:ext cx="8229600" cy="4502150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B0CC3DC-81BC-402C-9ED3-AE448CEF6CC1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696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25B15F-EB5D-4D67-97BD-61135D84A59F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690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28775"/>
            <a:ext cx="4038600" cy="4502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4038600" cy="4502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C7DCA-E469-43DD-9E0B-0767340BDFF2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713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5FC405-FC02-4E70-B44B-08B48F2F5E11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13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86845-4439-4DBB-9AF7-55E03C4C2D2F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22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94C5A-492D-44CE-89BF-EFEB1DBFEBD1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134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C292A9-5D89-400B-8C17-38F7722BD628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814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E8ED0-D560-4DBA-B394-5287A4017D2D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741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Fare clic per modificare lo stile del titolo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28775"/>
            <a:ext cx="8229600" cy="450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Fare clic per modificare gli stili del testo dello schema</a:t>
            </a:r>
          </a:p>
          <a:p>
            <a:pPr lvl="1"/>
            <a:r>
              <a:rPr lang="it-IT" altLang="en-US" smtClean="0"/>
              <a:t>Secondo livello</a:t>
            </a:r>
          </a:p>
          <a:p>
            <a:pPr lvl="2"/>
            <a:r>
              <a:rPr lang="it-IT" altLang="en-US" smtClean="0"/>
              <a:t>Terzo livello</a:t>
            </a:r>
          </a:p>
          <a:p>
            <a:pPr lvl="3"/>
            <a:r>
              <a:rPr lang="it-IT" altLang="en-US" smtClean="0"/>
              <a:t>Quarto livello</a:t>
            </a:r>
          </a:p>
          <a:p>
            <a:pPr lvl="4"/>
            <a:r>
              <a:rPr lang="it-IT" altLang="en-US" smtClean="0"/>
              <a:t>Quinto livello</a:t>
            </a:r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7544" y="6248400"/>
            <a:ext cx="8208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EDC96978-DB64-4896-81B0-40878C126E54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5719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115720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856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Fare clic per modificare lo stile del titolo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28775"/>
            <a:ext cx="8229600" cy="450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Fare clic per modificare gli stili del testo dello schema</a:t>
            </a:r>
          </a:p>
          <a:p>
            <a:pPr lvl="1"/>
            <a:r>
              <a:rPr lang="it-IT" altLang="en-US" smtClean="0"/>
              <a:t>Secondo livello</a:t>
            </a:r>
          </a:p>
          <a:p>
            <a:pPr lvl="2"/>
            <a:r>
              <a:rPr lang="it-IT" altLang="en-US" smtClean="0"/>
              <a:t>Terzo livello</a:t>
            </a:r>
          </a:p>
          <a:p>
            <a:pPr lvl="3"/>
            <a:r>
              <a:rPr lang="it-IT" altLang="en-US" smtClean="0"/>
              <a:t>Quarto livello</a:t>
            </a:r>
          </a:p>
          <a:p>
            <a:pPr lvl="4"/>
            <a:r>
              <a:rPr lang="it-IT" altLang="en-US" smtClean="0"/>
              <a:t>Quinto livello</a:t>
            </a:r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7544" y="6248400"/>
            <a:ext cx="8208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r>
              <a:rPr lang="en-US" altLang="en-US" smtClean="0">
                <a:solidFill>
                  <a:srgbClr val="000000"/>
                </a:solidFill>
              </a:rPr>
              <a:t>DRAFT - PLEASE DO NOT CITE OR CIRCULATE</a:t>
            </a:r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EDC96978-DB64-4896-81B0-40878C126E54}" type="slidenum">
              <a:rPr lang="it-IT" altLang="en-US">
                <a:solidFill>
                  <a:srgbClr val="000000"/>
                </a:solidFill>
              </a:rPr>
              <a:pPr/>
              <a:t>‹N›</a:t>
            </a:fld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115719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115720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733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  <p:sldLayoutId id="2147483903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eeperlacrescita.i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eeperlacrescita.i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deeperlacrescita.i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deeperlacrescita.i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deeperlacrescita.i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deeperlacrescita.it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deeperlacrescita.it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deeperlacrescita.it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deeperlacrescita.it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deeperlacrescita.i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1556792"/>
            <a:ext cx="7992888" cy="2376264"/>
          </a:xfrm>
        </p:spPr>
        <p:txBody>
          <a:bodyPr/>
          <a:lstStyle/>
          <a:p>
            <a:r>
              <a:rPr lang="it-IT" sz="2400" i="1" dirty="0" smtClean="0"/>
              <a:t/>
            </a:r>
            <a:br>
              <a:rPr lang="it-IT" sz="2400" i="1" dirty="0" smtClean="0"/>
            </a:br>
            <a:r>
              <a:rPr lang="it-IT" sz="2400" i="1" dirty="0"/>
              <a:t/>
            </a:r>
            <a:br>
              <a:rPr lang="it-IT" sz="2400" i="1" dirty="0"/>
            </a:br>
            <a:r>
              <a:rPr lang="it-IT" sz="2400" i="1" dirty="0" smtClean="0"/>
              <a:t/>
            </a:r>
            <a:br>
              <a:rPr lang="it-IT" sz="2400" i="1" dirty="0" smtClean="0"/>
            </a:br>
            <a:r>
              <a:rPr lang="it-IT" sz="2400" i="1" dirty="0"/>
              <a:t/>
            </a:r>
            <a:br>
              <a:rPr lang="it-IT" sz="2400" i="1" dirty="0"/>
            </a:br>
            <a:r>
              <a:rPr lang="it-IT" sz="2400" i="1" dirty="0" smtClean="0"/>
              <a:t/>
            </a:r>
            <a:br>
              <a:rPr lang="it-IT" sz="2400" i="1" dirty="0" smtClean="0"/>
            </a:br>
            <a:r>
              <a:rPr lang="it-IT" sz="2400" i="1" dirty="0"/>
              <a:t/>
            </a:r>
            <a:br>
              <a:rPr lang="it-IT" sz="2400" i="1" dirty="0"/>
            </a:br>
            <a:r>
              <a:rPr lang="it-IT" sz="2400" i="1" dirty="0" smtClean="0"/>
              <a:t/>
            </a:r>
            <a:br>
              <a:rPr lang="it-IT" sz="2400" i="1" dirty="0" smtClean="0"/>
            </a:br>
            <a:r>
              <a:rPr lang="it-IT" sz="2400" i="1" dirty="0"/>
              <a:t/>
            </a:r>
            <a:br>
              <a:rPr lang="it-IT" sz="2400" i="1" dirty="0"/>
            </a:br>
            <a:r>
              <a:rPr lang="it-IT" sz="2400" i="1" dirty="0" smtClean="0"/>
              <a:t/>
            </a:r>
            <a:br>
              <a:rPr lang="it-IT" sz="2400" i="1" dirty="0" smtClean="0"/>
            </a:br>
            <a:r>
              <a:rPr lang="it-IT" sz="2400" i="1" dirty="0" smtClean="0"/>
              <a:t>Aura Bertoni</a:t>
            </a:r>
            <a:br>
              <a:rPr lang="it-IT" sz="2400" i="1" dirty="0" smtClean="0"/>
            </a:br>
            <a:r>
              <a:rPr lang="it-IT" sz="2400" i="1" dirty="0" smtClean="0"/>
              <a:t>Andrea Fosfuri</a:t>
            </a:r>
            <a:br>
              <a:rPr lang="it-IT" sz="2400" i="1" dirty="0" smtClean="0"/>
            </a:br>
            <a:r>
              <a:rPr lang="it-IT" sz="2400" i="1" dirty="0" smtClean="0"/>
              <a:t>Alfonso Gambardella</a:t>
            </a:r>
            <a:br>
              <a:rPr lang="it-IT" sz="2400" i="1" dirty="0" smtClean="0"/>
            </a:br>
            <a:r>
              <a:rPr lang="it-IT" sz="2400" i="1" dirty="0" smtClean="0"/>
              <a:t>Greta Nasi</a:t>
            </a:r>
            <a:r>
              <a:rPr lang="it-IT" sz="1800" i="1" dirty="0" smtClean="0">
                <a:latin typeface="Century Schoolbook" panose="02040604050505020304" pitchFamily="18" charset="0"/>
              </a:rPr>
              <a:t/>
            </a:r>
            <a:br>
              <a:rPr lang="it-IT" sz="1800" i="1" dirty="0" smtClean="0">
                <a:latin typeface="Century Schoolbook" panose="02040604050505020304" pitchFamily="18" charset="0"/>
              </a:rPr>
            </a:br>
            <a:r>
              <a:rPr lang="it-IT" sz="1800" i="1" dirty="0">
                <a:latin typeface="Century Schoolbook" panose="02040604050505020304" pitchFamily="18" charset="0"/>
              </a:rPr>
              <a:t/>
            </a:r>
            <a:br>
              <a:rPr lang="it-IT" sz="1800" i="1" dirty="0">
                <a:latin typeface="Century Schoolbook" panose="02040604050505020304" pitchFamily="18" charset="0"/>
              </a:rPr>
            </a:br>
            <a:r>
              <a:rPr lang="it-IT" sz="1400" dirty="0" smtClean="0">
                <a:latin typeface="Century Schoolbook" panose="02040604050505020304" pitchFamily="18" charset="0"/>
              </a:rPr>
              <a:t>Roma, 26 giugno 2014</a:t>
            </a:r>
            <a:endParaRPr lang="it-IT" sz="1400" dirty="0">
              <a:latin typeface="Century Schoolbook" panose="020406040505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83768" y="587727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755576" y="1484784"/>
            <a:ext cx="8208912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2pPr>
            <a:lvl3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3pPr>
            <a:lvl4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4pPr>
            <a:lvl5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5pPr>
            <a:lvl6pPr marL="4572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6pPr>
            <a:lvl7pPr marL="9144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7pPr>
            <a:lvl8pPr marL="13716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8pPr>
            <a:lvl9pPr marL="18288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/>
            <a:r>
              <a:rPr lang="it-IT" sz="4800" dirty="0" smtClean="0"/>
              <a:t>Stato Digitale</a:t>
            </a:r>
          </a:p>
          <a:p>
            <a:pPr algn="ctr"/>
            <a:r>
              <a:rPr lang="it-IT" sz="4000" dirty="0" smtClean="0"/>
              <a:t>Come l’innovazione rivoluziona il rapporto con i cittadini</a:t>
            </a:r>
            <a:r>
              <a:rPr lang="it-IT" sz="4000" dirty="0"/>
              <a:t/>
            </a:r>
            <a:br>
              <a:rPr lang="it-IT" sz="4000" dirty="0"/>
            </a:br>
            <a:r>
              <a:rPr lang="it-IT" sz="4800" dirty="0"/>
              <a:t/>
            </a:r>
            <a:br>
              <a:rPr lang="it-IT" sz="4800" dirty="0"/>
            </a:br>
            <a:endParaRPr lang="it-IT" sz="1400" dirty="0">
              <a:latin typeface="Century Schoolbook" panose="02040604050505020304" pitchFamily="18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067944" y="260648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Idee per la crescita</a:t>
            </a:r>
            <a:r>
              <a:rPr lang="it-IT" dirty="0" smtClean="0"/>
              <a:t>   </a:t>
            </a:r>
            <a:r>
              <a:rPr lang="it-IT" dirty="0" smtClean="0">
                <a:hlinkClick r:id="rId3"/>
              </a:rPr>
              <a:t>www.ideeperlacrescita.it</a:t>
            </a:r>
            <a:r>
              <a:rPr lang="it-IT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7689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800" dirty="0" smtClean="0"/>
              <a:t>Stato digitale: </a:t>
            </a:r>
            <a:br>
              <a:rPr lang="it-IT" sz="2800" dirty="0" smtClean="0"/>
            </a:br>
            <a:r>
              <a:rPr lang="it-IT" sz="2800" dirty="0" smtClean="0"/>
              <a:t>come l’innovazione rivoluziona il rapporto con i cittadini</a:t>
            </a:r>
            <a:endParaRPr lang="it-IT" sz="2800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49685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it-IT" sz="1800" dirty="0" smtClean="0"/>
          </a:p>
          <a:p>
            <a:pPr marL="0" indent="0" algn="ctr">
              <a:buNone/>
            </a:pPr>
            <a:endParaRPr lang="it-IT" sz="1800" dirty="0"/>
          </a:p>
          <a:p>
            <a:pPr marL="0" indent="0" algn="ctr">
              <a:buNone/>
            </a:pPr>
            <a:endParaRPr lang="it-IT" sz="1800" dirty="0" smtClean="0"/>
          </a:p>
          <a:p>
            <a:pPr marL="0" indent="0" algn="ctr">
              <a:buNone/>
            </a:pPr>
            <a:r>
              <a:rPr lang="it-IT" sz="4400" dirty="0" smtClean="0"/>
              <a:t>Grazie per l’attenzione</a:t>
            </a:r>
          </a:p>
          <a:p>
            <a:pPr marL="0" indent="0" algn="ctr">
              <a:buNone/>
            </a:pPr>
            <a:endParaRPr lang="it-IT" sz="4400" dirty="0" smtClean="0"/>
          </a:p>
          <a:p>
            <a:pPr defTabSz="258763"/>
            <a:r>
              <a:rPr lang="it-IT" sz="2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Proposta </a:t>
            </a:r>
            <a:r>
              <a:rPr lang="it-IT" sz="2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1:		</a:t>
            </a:r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Infrastrutture </a:t>
            </a:r>
            <a:r>
              <a:rPr lang="it-IT" sz="2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it-IT" sz="24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cloud</a:t>
            </a:r>
            <a:r>
              <a:rPr lang="it-IT" sz="2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nazionale con 		</a:t>
            </a:r>
            <a:r>
              <a:rPr lang="it-IT" sz="2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r>
              <a:rPr lang="it-IT" sz="2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	</a:t>
            </a:r>
            <a:r>
              <a:rPr lang="it-IT" sz="2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				</a:t>
            </a:r>
            <a:r>
              <a:rPr lang="it-IT" sz="2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r>
              <a:rPr lang="it-IT" sz="2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bandi </a:t>
            </a:r>
            <a:r>
              <a:rPr lang="it-IT" sz="2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aperti e incentivanti)</a:t>
            </a:r>
          </a:p>
          <a:p>
            <a:pPr defTabSz="123825"/>
            <a:r>
              <a:rPr lang="it-IT" sz="24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Proposta </a:t>
            </a:r>
            <a:r>
              <a:rPr lang="it-IT" sz="2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2:			</a:t>
            </a:r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Disciplina </a:t>
            </a:r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dell’accesso</a:t>
            </a:r>
          </a:p>
          <a:p>
            <a:pPr defTabSz="128588">
              <a:tabLst>
                <a:tab pos="2119313" algn="l"/>
              </a:tabLst>
            </a:pPr>
            <a:r>
              <a:rPr lang="it-IT" sz="24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Proposta </a:t>
            </a:r>
            <a:r>
              <a:rPr lang="it-IT" sz="2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3:			</a:t>
            </a:r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Trasferimento </a:t>
            </a:r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 best </a:t>
            </a:r>
            <a:r>
              <a:rPr lang="it-IT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practice</a:t>
            </a:r>
            <a:endParaRPr lang="it-IT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9B88-30F4-4501-BFA4-4394D0A149C4}" type="slidenum">
              <a:rPr lang="it-IT" altLang="en-US" smtClean="0">
                <a:solidFill>
                  <a:srgbClr val="000000"/>
                </a:solidFill>
              </a:rPr>
              <a:pPr/>
              <a:t>10</a:t>
            </a:fld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67544" y="6309320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Idee per la crescita</a:t>
            </a:r>
            <a:r>
              <a:rPr lang="it-IT" dirty="0" smtClean="0"/>
              <a:t>   </a:t>
            </a:r>
            <a:r>
              <a:rPr lang="it-IT" dirty="0" smtClean="0">
                <a:hlinkClick r:id="rId3"/>
              </a:rPr>
              <a:t>www.ideeperlacrescita.it</a:t>
            </a:r>
            <a:r>
              <a:rPr lang="it-IT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019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/>
          <a:lstStyle/>
          <a:p>
            <a:r>
              <a:rPr lang="it-IT" dirty="0" smtClean="0"/>
              <a:t>La rivoluzione digitale nella PA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b="1" i="1" dirty="0" smtClean="0"/>
          </a:p>
          <a:p>
            <a:endParaRPr lang="it-IT" b="1" i="1" dirty="0"/>
          </a:p>
          <a:p>
            <a:pPr marL="0" indent="0">
              <a:buNone/>
            </a:pPr>
            <a:endParaRPr lang="it-IT" b="1" i="1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9B88-30F4-4501-BFA4-4394D0A149C4}" type="slidenum">
              <a:rPr lang="it-IT" altLang="en-US" smtClean="0">
                <a:solidFill>
                  <a:srgbClr val="000000"/>
                </a:solidFill>
              </a:rPr>
              <a:pPr/>
              <a:t>2</a:t>
            </a:fld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51520" y="1817136"/>
            <a:ext cx="8756781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spcAft>
                <a:spcPts val="180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3200" i="1" dirty="0" smtClean="0">
                <a:latin typeface="+mn-lt"/>
              </a:rPr>
              <a:t>Opportunità</a:t>
            </a:r>
          </a:p>
          <a:p>
            <a:pPr marL="800100" lvl="1" indent="-342900">
              <a:spcBef>
                <a:spcPct val="20000"/>
              </a:spcBef>
              <a:spcAft>
                <a:spcPts val="180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800" dirty="0" smtClean="0">
                <a:latin typeface="+mn-lt"/>
              </a:rPr>
              <a:t>efficienza organizzazione PA e servizi al cittadino</a:t>
            </a:r>
          </a:p>
          <a:p>
            <a:pPr marL="800100" lvl="1" indent="-342900">
              <a:spcBef>
                <a:spcPct val="20000"/>
              </a:spcBef>
              <a:spcAft>
                <a:spcPts val="180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800" dirty="0" smtClean="0">
                <a:latin typeface="+mn-lt"/>
              </a:rPr>
              <a:t>Indotto tecnologico (investimenti, innovazioni)</a:t>
            </a:r>
          </a:p>
          <a:p>
            <a:pPr marL="800100" lvl="1" indent="-342900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800" dirty="0" smtClean="0">
                <a:latin typeface="+mn-lt"/>
              </a:rPr>
              <a:t>Riuso dei dati (nuove imprese, nuovi servizi)</a:t>
            </a:r>
          </a:p>
          <a:p>
            <a:pPr marL="1257300" lvl="2" indent="-342900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400" i="1" dirty="0" smtClean="0">
                <a:latin typeface="+mn-lt"/>
              </a:rPr>
              <a:t>EU-27, 140mlrd, 1,7% PIL</a:t>
            </a:r>
          </a:p>
          <a:p>
            <a:pPr marL="1257300" lvl="2" indent="-342900">
              <a:spcBef>
                <a:spcPct val="20000"/>
              </a:spcBef>
              <a:spcAft>
                <a:spcPts val="180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it-IT" sz="2800" dirty="0" smtClean="0">
              <a:latin typeface="+mn-lt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67544" y="6309320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Idee per la crescita</a:t>
            </a:r>
            <a:r>
              <a:rPr lang="it-IT" dirty="0" smtClean="0"/>
              <a:t>   </a:t>
            </a:r>
            <a:r>
              <a:rPr lang="it-IT" dirty="0" smtClean="0">
                <a:hlinkClick r:id="rId2"/>
              </a:rPr>
              <a:t>www.ideeperlacrescita.it</a:t>
            </a:r>
            <a:r>
              <a:rPr lang="it-IT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4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/>
          <a:lstStyle/>
          <a:p>
            <a:r>
              <a:rPr lang="it-IT" dirty="0" smtClean="0"/>
              <a:t>L’Italia non è rimasta a guardare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b="1" i="1" dirty="0" smtClean="0"/>
          </a:p>
          <a:p>
            <a:endParaRPr lang="it-IT" b="1" i="1" dirty="0"/>
          </a:p>
          <a:p>
            <a:pPr marL="0" indent="0">
              <a:buNone/>
            </a:pPr>
            <a:endParaRPr lang="it-IT" b="1" i="1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9B88-30F4-4501-BFA4-4394D0A149C4}" type="slidenum">
              <a:rPr lang="it-IT" altLang="en-US" smtClean="0">
                <a:solidFill>
                  <a:srgbClr val="000000"/>
                </a:solidFill>
              </a:rPr>
              <a:pPr/>
              <a:t>3</a:t>
            </a:fld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59023" y="1268760"/>
            <a:ext cx="8784977" cy="460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800" dirty="0" smtClean="0">
                <a:latin typeface="+mn-lt"/>
              </a:rPr>
              <a:t>Commissione Caio</a:t>
            </a:r>
          </a:p>
          <a:p>
            <a:pPr marL="800100" lvl="1" indent="-342900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000" dirty="0" smtClean="0">
                <a:latin typeface="+mn-lt"/>
              </a:rPr>
              <a:t>Identità digitale</a:t>
            </a:r>
          </a:p>
          <a:p>
            <a:pPr marL="800100" lvl="1" indent="-342900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000" dirty="0" smtClean="0">
                <a:latin typeface="+mn-lt"/>
              </a:rPr>
              <a:t>Anagrafe digitale</a:t>
            </a:r>
          </a:p>
          <a:p>
            <a:pPr marL="800100" lvl="1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000" dirty="0" smtClean="0">
                <a:latin typeface="+mn-lt"/>
              </a:rPr>
              <a:t>Fatturazione elettronica</a:t>
            </a:r>
          </a:p>
          <a:p>
            <a:pPr marL="342900" indent="-342900" defTabSz="290513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800" dirty="0" smtClean="0">
                <a:latin typeface="+mn-lt"/>
              </a:rPr>
              <a:t>26/5	linee guida AIGD x valorizz.ne info pubblica</a:t>
            </a:r>
          </a:p>
          <a:p>
            <a:pPr marL="342900" indent="-342900" defTabSz="231775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800" dirty="0" smtClean="0">
                <a:latin typeface="+mn-lt"/>
              </a:rPr>
              <a:t>6/6 	fatturazione elettronica PA</a:t>
            </a:r>
          </a:p>
          <a:p>
            <a:pPr marL="342900" indent="-342900" defTabSz="231775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800" dirty="0" smtClean="0">
                <a:latin typeface="+mn-lt"/>
              </a:rPr>
              <a:t>13/6	identità digitale (decreto)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>
                <a:tab pos="1146175" algn="l"/>
              </a:tabLst>
            </a:pPr>
            <a:r>
              <a:rPr lang="it-IT" sz="2800" dirty="0" smtClean="0">
                <a:latin typeface="+mn-lt"/>
              </a:rPr>
              <a:t>30/6	processo civile telematico</a:t>
            </a:r>
          </a:p>
          <a:p>
            <a:pPr marL="342900" indent="-342900" defTabSz="231775">
              <a:spcBef>
                <a:spcPct val="20000"/>
              </a:spcBef>
              <a:spcAft>
                <a:spcPts val="180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800" dirty="0" smtClean="0">
                <a:latin typeface="+mn-lt"/>
              </a:rPr>
              <a:t>30/6	piani regioni per FSE nazionale al 30/6/15</a:t>
            </a:r>
            <a:endParaRPr lang="it-IT" sz="2400" dirty="0" smtClean="0">
              <a:latin typeface="+mn-lt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67544" y="6309320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Idee per la crescita</a:t>
            </a:r>
            <a:r>
              <a:rPr lang="it-IT" dirty="0" smtClean="0"/>
              <a:t>   </a:t>
            </a:r>
            <a:r>
              <a:rPr lang="it-IT" dirty="0" smtClean="0">
                <a:hlinkClick r:id="rId2"/>
              </a:rPr>
              <a:t>www.ideeperlacrescita.it</a:t>
            </a:r>
            <a:r>
              <a:rPr lang="it-IT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40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9039" y="2348880"/>
            <a:ext cx="8686800" cy="1139825"/>
          </a:xfrm>
        </p:spPr>
        <p:txBody>
          <a:bodyPr/>
          <a:lstStyle/>
          <a:p>
            <a:r>
              <a:rPr lang="it-IT" dirty="0" smtClean="0"/>
              <a:t>… ma è la punta dell’iceberg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b="1" i="1" dirty="0" smtClean="0"/>
          </a:p>
          <a:p>
            <a:endParaRPr lang="it-IT" b="1" i="1" dirty="0"/>
          </a:p>
          <a:p>
            <a:pPr marL="0" indent="0">
              <a:buNone/>
            </a:pPr>
            <a:endParaRPr lang="it-IT" b="1" i="1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9B88-30F4-4501-BFA4-4394D0A149C4}" type="slidenum">
              <a:rPr lang="it-IT" altLang="en-US" smtClean="0">
                <a:solidFill>
                  <a:srgbClr val="000000"/>
                </a:solidFill>
              </a:rPr>
              <a:pPr/>
              <a:t>4</a:t>
            </a:fld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5536" y="6309320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Idee per la crescita</a:t>
            </a:r>
            <a:r>
              <a:rPr lang="it-IT" dirty="0" smtClean="0"/>
              <a:t>   </a:t>
            </a:r>
            <a:r>
              <a:rPr lang="it-IT" dirty="0" smtClean="0">
                <a:hlinkClick r:id="rId2"/>
              </a:rPr>
              <a:t>www.ideeperlacrescita.it</a:t>
            </a:r>
            <a:r>
              <a:rPr lang="it-IT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30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686800" cy="702915"/>
          </a:xfrm>
        </p:spPr>
        <p:txBody>
          <a:bodyPr/>
          <a:lstStyle/>
          <a:p>
            <a:r>
              <a:rPr lang="it-IT" dirty="0" smtClean="0"/>
              <a:t>Cogliere le opportunità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90157"/>
          </a:xfrm>
        </p:spPr>
        <p:txBody>
          <a:bodyPr/>
          <a:lstStyle/>
          <a:p>
            <a:endParaRPr lang="it-IT" b="1" i="1" dirty="0" smtClean="0"/>
          </a:p>
          <a:p>
            <a:endParaRPr lang="it-IT" b="1" i="1" dirty="0"/>
          </a:p>
          <a:p>
            <a:pPr marL="0" indent="0">
              <a:buNone/>
            </a:pPr>
            <a:endParaRPr lang="it-IT" b="1" i="1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9B88-30F4-4501-BFA4-4394D0A149C4}" type="slidenum">
              <a:rPr lang="it-IT" altLang="en-US" smtClean="0">
                <a:solidFill>
                  <a:srgbClr val="000000"/>
                </a:solidFill>
              </a:rPr>
              <a:pPr/>
              <a:t>5</a:t>
            </a:fld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51520" y="1318320"/>
            <a:ext cx="8892480" cy="4398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3200" i="1" dirty="0" smtClean="0">
                <a:latin typeface="+mn-lt"/>
              </a:rPr>
              <a:t>Il problema è …</a:t>
            </a:r>
          </a:p>
          <a:p>
            <a:pPr marL="800100" lvl="1" indent="-342900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800" dirty="0" smtClean="0">
                <a:latin typeface="+mn-lt"/>
              </a:rPr>
              <a:t>Tecnologico</a:t>
            </a:r>
          </a:p>
          <a:p>
            <a:pPr marL="800100" lvl="1" indent="-342900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800" dirty="0" smtClean="0">
                <a:latin typeface="+mn-lt"/>
              </a:rPr>
              <a:t>Istituzionale</a:t>
            </a:r>
          </a:p>
          <a:p>
            <a:pPr marL="800100" lvl="1" indent="-342900">
              <a:spcBef>
                <a:spcPct val="20000"/>
              </a:spcBef>
              <a:spcAft>
                <a:spcPts val="180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800" dirty="0" smtClean="0">
                <a:latin typeface="+mn-lt"/>
              </a:rPr>
              <a:t>Economico</a:t>
            </a:r>
          </a:p>
          <a:p>
            <a:pPr marL="342900" indent="-342900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3200" i="1" dirty="0" smtClean="0">
                <a:latin typeface="+mn-lt"/>
              </a:rPr>
              <a:t>Aree di intervento</a:t>
            </a:r>
          </a:p>
          <a:p>
            <a:pPr marL="800100" lvl="1" indent="-342900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600" dirty="0" smtClean="0">
                <a:latin typeface="+mn-lt"/>
              </a:rPr>
              <a:t>Infrastrutture </a:t>
            </a:r>
            <a:r>
              <a:rPr lang="it-IT" sz="2600" dirty="0" smtClean="0">
                <a:latin typeface="+mn-lt"/>
                <a:sym typeface="Wingdings" panose="05000000000000000000" pitchFamily="2" charset="2"/>
              </a:rPr>
              <a:t> </a:t>
            </a:r>
            <a:r>
              <a:rPr lang="it-IT" sz="2600" dirty="0" smtClean="0">
                <a:latin typeface="+mn-lt"/>
              </a:rPr>
              <a:t>appalti con meccanismi incentivanti</a:t>
            </a:r>
          </a:p>
          <a:p>
            <a:pPr marL="800100" lvl="1" indent="-342900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600" dirty="0" smtClean="0">
                <a:latin typeface="+mn-lt"/>
              </a:rPr>
              <a:t>Accesso-riuso </a:t>
            </a:r>
            <a:r>
              <a:rPr lang="it-IT" sz="2600" dirty="0" smtClean="0">
                <a:latin typeface="+mn-lt"/>
                <a:sym typeface="Wingdings" panose="05000000000000000000" pitchFamily="2" charset="2"/>
              </a:rPr>
              <a:t> disciplina dell’accesso</a:t>
            </a:r>
          </a:p>
          <a:p>
            <a:pPr marL="800100" lvl="1" indent="-342900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600" dirty="0" smtClean="0">
                <a:latin typeface="+mn-lt"/>
                <a:sym typeface="Wingdings" panose="05000000000000000000" pitchFamily="2" charset="2"/>
              </a:rPr>
              <a:t>Trasferimento best </a:t>
            </a:r>
            <a:r>
              <a:rPr lang="it-IT" sz="2600" dirty="0" err="1" smtClean="0">
                <a:latin typeface="+mn-lt"/>
                <a:sym typeface="Wingdings" panose="05000000000000000000" pitchFamily="2" charset="2"/>
              </a:rPr>
              <a:t>practice</a:t>
            </a:r>
            <a:r>
              <a:rPr lang="it-IT" sz="2600" dirty="0" smtClean="0">
                <a:latin typeface="+mn-lt"/>
                <a:sym typeface="Wingdings" panose="05000000000000000000" pitchFamily="2" charset="2"/>
              </a:rPr>
              <a:t>  «esperimenti»</a:t>
            </a:r>
            <a:endParaRPr lang="it-IT" sz="2800" dirty="0" smtClean="0">
              <a:latin typeface="+mn-lt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67544" y="6309320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Idee per la crescita</a:t>
            </a:r>
            <a:r>
              <a:rPr lang="it-IT" dirty="0" smtClean="0"/>
              <a:t>   </a:t>
            </a:r>
            <a:r>
              <a:rPr lang="it-IT" dirty="0" smtClean="0">
                <a:hlinkClick r:id="rId2"/>
              </a:rPr>
              <a:t>www.ideeperlacrescita.it</a:t>
            </a:r>
            <a:r>
              <a:rPr lang="it-IT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84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686800" cy="702915"/>
          </a:xfrm>
        </p:spPr>
        <p:txBody>
          <a:bodyPr/>
          <a:lstStyle/>
          <a:p>
            <a:r>
              <a:rPr lang="it-IT" dirty="0" smtClean="0"/>
              <a:t>… per fissare le idee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90157"/>
          </a:xfrm>
        </p:spPr>
        <p:txBody>
          <a:bodyPr/>
          <a:lstStyle/>
          <a:p>
            <a:endParaRPr lang="it-IT" b="1" i="1" dirty="0" smtClean="0"/>
          </a:p>
          <a:p>
            <a:endParaRPr lang="it-IT" b="1" i="1" dirty="0"/>
          </a:p>
          <a:p>
            <a:pPr marL="0" indent="0">
              <a:buNone/>
            </a:pPr>
            <a:endParaRPr lang="it-IT" b="1" i="1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9B88-30F4-4501-BFA4-4394D0A149C4}" type="slidenum">
              <a:rPr lang="it-IT" altLang="en-US" smtClean="0">
                <a:solidFill>
                  <a:srgbClr val="000000"/>
                </a:solidFill>
              </a:rPr>
              <a:pPr/>
              <a:t>6</a:t>
            </a:fld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51520" y="1315840"/>
            <a:ext cx="8892480" cy="4382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spcAft>
                <a:spcPts val="120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3200" dirty="0" smtClean="0">
                <a:latin typeface="+mn-lt"/>
              </a:rPr>
              <a:t>In Francia, finanziamento economia digitale nel </a:t>
            </a:r>
            <a:r>
              <a:rPr lang="it-IT" sz="3200" i="1" dirty="0" err="1" smtClean="0">
                <a:latin typeface="+mn-lt"/>
              </a:rPr>
              <a:t>Programme</a:t>
            </a:r>
            <a:r>
              <a:rPr lang="it-IT" sz="3200" i="1" dirty="0" smtClean="0">
                <a:latin typeface="+mn-lt"/>
              </a:rPr>
              <a:t> d’</a:t>
            </a:r>
            <a:r>
              <a:rPr lang="it-IT" sz="3200" i="1" dirty="0" err="1" smtClean="0">
                <a:latin typeface="+mn-lt"/>
              </a:rPr>
              <a:t>Investissement</a:t>
            </a:r>
            <a:r>
              <a:rPr lang="it-IT" sz="3200" i="1" dirty="0" smtClean="0">
                <a:latin typeface="+mn-lt"/>
              </a:rPr>
              <a:t> d’</a:t>
            </a:r>
            <a:r>
              <a:rPr lang="it-IT" sz="3200" i="1" dirty="0" err="1" smtClean="0">
                <a:latin typeface="+mn-lt"/>
              </a:rPr>
              <a:t>Avenir</a:t>
            </a:r>
            <a:r>
              <a:rPr lang="it-IT" sz="3200" dirty="0" smtClean="0">
                <a:latin typeface="+mn-lt"/>
              </a:rPr>
              <a:t> (35mlrd)</a:t>
            </a:r>
          </a:p>
          <a:p>
            <a:pPr marL="342900" indent="-342900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3200" dirty="0" smtClean="0">
                <a:latin typeface="+mn-lt"/>
              </a:rPr>
              <a:t>Investimenti 2010-17 di 2,25 </a:t>
            </a:r>
            <a:r>
              <a:rPr lang="it-IT" sz="3200" dirty="0" err="1" smtClean="0">
                <a:latin typeface="+mn-lt"/>
              </a:rPr>
              <a:t>mlrd</a:t>
            </a:r>
            <a:r>
              <a:rPr lang="it-IT" sz="3200" dirty="0" smtClean="0">
                <a:latin typeface="+mn-lt"/>
              </a:rPr>
              <a:t> in </a:t>
            </a:r>
          </a:p>
          <a:p>
            <a:pPr marL="800100" lvl="1" indent="-342900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800" dirty="0" err="1" smtClean="0">
                <a:latin typeface="+mn-lt"/>
              </a:rPr>
              <a:t>Cloud</a:t>
            </a:r>
            <a:r>
              <a:rPr lang="it-IT" sz="2800" dirty="0" smtClean="0">
                <a:latin typeface="+mn-lt"/>
              </a:rPr>
              <a:t> </a:t>
            </a:r>
            <a:r>
              <a:rPr lang="it-IT" sz="2800" dirty="0" err="1" smtClean="0">
                <a:latin typeface="+mn-lt"/>
              </a:rPr>
              <a:t>computing</a:t>
            </a:r>
            <a:endParaRPr lang="it-IT" sz="280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800" dirty="0" smtClean="0">
                <a:latin typeface="+mn-lt"/>
              </a:rPr>
              <a:t>Digitalizzazione cultura, scienza educazione</a:t>
            </a:r>
          </a:p>
          <a:p>
            <a:pPr marL="800100" lvl="1" indent="-342900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800" dirty="0" smtClean="0">
                <a:latin typeface="+mn-lt"/>
              </a:rPr>
              <a:t>Tecnologie di base (nano, software)</a:t>
            </a:r>
          </a:p>
          <a:p>
            <a:pPr marL="800100" lvl="1" indent="-342900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800" dirty="0" smtClean="0">
                <a:latin typeface="+mn-lt"/>
              </a:rPr>
              <a:t>Nuovi settori (e-</a:t>
            </a:r>
            <a:r>
              <a:rPr lang="it-IT" sz="2800" dirty="0" err="1" smtClean="0">
                <a:latin typeface="+mn-lt"/>
              </a:rPr>
              <a:t>health</a:t>
            </a:r>
            <a:r>
              <a:rPr lang="it-IT" sz="2800" dirty="0" smtClean="0">
                <a:latin typeface="+mn-lt"/>
              </a:rPr>
              <a:t>, sicurezza, e-</a:t>
            </a:r>
            <a:r>
              <a:rPr lang="it-IT" sz="2800" dirty="0" err="1" smtClean="0">
                <a:latin typeface="+mn-lt"/>
              </a:rPr>
              <a:t>edu</a:t>
            </a:r>
            <a:r>
              <a:rPr lang="it-IT" sz="2800" dirty="0" smtClean="0">
                <a:latin typeface="+mn-lt"/>
              </a:rPr>
              <a:t>, ecc.)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67544" y="6309320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Idee per la crescita</a:t>
            </a:r>
            <a:r>
              <a:rPr lang="it-IT" dirty="0" smtClean="0"/>
              <a:t>   </a:t>
            </a:r>
            <a:r>
              <a:rPr lang="it-IT" dirty="0" smtClean="0">
                <a:hlinkClick r:id="rId2"/>
              </a:rPr>
              <a:t>www.ideeperlacrescita.it</a:t>
            </a:r>
            <a:r>
              <a:rPr lang="it-IT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3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686800" cy="702915"/>
          </a:xfrm>
        </p:spPr>
        <p:txBody>
          <a:bodyPr/>
          <a:lstStyle/>
          <a:p>
            <a:r>
              <a:rPr lang="it-IT" dirty="0" smtClean="0"/>
              <a:t>Proposta 1: infrastrutture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90157"/>
          </a:xfrm>
        </p:spPr>
        <p:txBody>
          <a:bodyPr/>
          <a:lstStyle/>
          <a:p>
            <a:endParaRPr lang="it-IT" b="1" i="1" dirty="0" smtClean="0"/>
          </a:p>
          <a:p>
            <a:endParaRPr lang="it-IT" b="1" i="1" dirty="0"/>
          </a:p>
          <a:p>
            <a:pPr marL="0" indent="0">
              <a:buNone/>
            </a:pPr>
            <a:endParaRPr lang="it-IT" b="1" i="1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9B88-30F4-4501-BFA4-4394D0A149C4}" type="slidenum">
              <a:rPr lang="it-IT" altLang="en-US" smtClean="0">
                <a:solidFill>
                  <a:srgbClr val="000000"/>
                </a:solidFill>
              </a:rPr>
              <a:pPr/>
              <a:t>7</a:t>
            </a:fld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51520" y="1340768"/>
            <a:ext cx="8892480" cy="436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800" b="1" i="1" dirty="0" smtClean="0">
                <a:latin typeface="+mn-lt"/>
              </a:rPr>
              <a:t>Premessa:</a:t>
            </a:r>
            <a:r>
              <a:rPr lang="it-IT" sz="2800" dirty="0" smtClean="0">
                <a:latin typeface="+mn-lt"/>
              </a:rPr>
              <a:t> superare il «localismo», scala nazionale</a:t>
            </a:r>
          </a:p>
          <a:p>
            <a:pPr marL="1257300" lvl="2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400" dirty="0" smtClean="0">
                <a:latin typeface="+mn-lt"/>
              </a:rPr>
              <a:t>Cittadini (scala dei servizi)</a:t>
            </a:r>
          </a:p>
          <a:p>
            <a:pPr marL="1257300" lvl="2" indent="-342900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400" dirty="0" smtClean="0">
                <a:latin typeface="+mn-lt"/>
              </a:rPr>
              <a:t>Imprese (scala </a:t>
            </a:r>
            <a:r>
              <a:rPr lang="it-IT" sz="2400" dirty="0" smtClean="0">
                <a:latin typeface="+mn-lt"/>
                <a:sym typeface="Wingdings" panose="05000000000000000000" pitchFamily="2" charset="2"/>
              </a:rPr>
              <a:t> </a:t>
            </a:r>
            <a:r>
              <a:rPr lang="it-IT" sz="2400" dirty="0" smtClean="0">
                <a:latin typeface="+mn-lt"/>
              </a:rPr>
              <a:t>+ incentivi a innovare)</a:t>
            </a:r>
          </a:p>
          <a:p>
            <a:pPr marL="342900" indent="-342900">
              <a:spcBef>
                <a:spcPct val="20000"/>
              </a:spcBef>
              <a:spcAft>
                <a:spcPts val="120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800" b="1" i="1" dirty="0" smtClean="0">
                <a:latin typeface="+mn-lt"/>
              </a:rPr>
              <a:t>Proposta:</a:t>
            </a:r>
            <a:r>
              <a:rPr lang="it-IT" sz="2800" dirty="0" smtClean="0">
                <a:latin typeface="+mn-lt"/>
              </a:rPr>
              <a:t> </a:t>
            </a:r>
            <a:r>
              <a:rPr lang="it-IT" sz="2800" i="1" dirty="0" err="1" smtClean="0">
                <a:latin typeface="+mn-lt"/>
              </a:rPr>
              <a:t>Cloud</a:t>
            </a:r>
            <a:r>
              <a:rPr lang="it-IT" sz="2800" dirty="0" smtClean="0">
                <a:latin typeface="+mn-lt"/>
              </a:rPr>
              <a:t> nazionale dati PA 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800" b="1" i="1" dirty="0" smtClean="0">
                <a:latin typeface="+mn-lt"/>
              </a:rPr>
              <a:t>Strumento:</a:t>
            </a:r>
            <a:r>
              <a:rPr lang="it-IT" sz="2800" dirty="0" smtClean="0">
                <a:latin typeface="+mn-lt"/>
              </a:rPr>
              <a:t> Bando aperto, criteri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400" i="1" dirty="0" smtClean="0">
                <a:latin typeface="+mn-lt"/>
              </a:rPr>
              <a:t>Qualità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400" i="1" dirty="0" smtClean="0">
                <a:latin typeface="+mn-lt"/>
              </a:rPr>
              <a:t>Risorse private/pubbliche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400" i="1" dirty="0" smtClean="0">
                <a:latin typeface="+mn-lt"/>
              </a:rPr>
              <a:t>Accessibilità, capillarità, tutela dati (PET)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400" i="1" dirty="0" smtClean="0">
                <a:latin typeface="+mn-lt"/>
              </a:rPr>
              <a:t>Servizi in monopolio temporaneo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400" i="1" dirty="0" smtClean="0">
                <a:latin typeface="+mn-lt"/>
              </a:rPr>
              <a:t>Altri benefici per la società </a:t>
            </a:r>
            <a:endParaRPr lang="it-IT" sz="2800" dirty="0" smtClean="0">
              <a:latin typeface="+mn-lt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67544" y="6309320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Idee per la crescita</a:t>
            </a:r>
            <a:r>
              <a:rPr lang="it-IT" dirty="0" smtClean="0"/>
              <a:t>   </a:t>
            </a:r>
            <a:r>
              <a:rPr lang="it-IT" dirty="0" smtClean="0">
                <a:hlinkClick r:id="rId2"/>
              </a:rPr>
              <a:t>www.ideeperlacrescita.it</a:t>
            </a:r>
            <a:r>
              <a:rPr lang="it-IT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70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686800" cy="702915"/>
          </a:xfrm>
        </p:spPr>
        <p:txBody>
          <a:bodyPr/>
          <a:lstStyle/>
          <a:p>
            <a:r>
              <a:rPr lang="it-IT" dirty="0" smtClean="0"/>
              <a:t>Proposta 2: Disciplina dell’accesso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90157"/>
          </a:xfrm>
        </p:spPr>
        <p:txBody>
          <a:bodyPr/>
          <a:lstStyle/>
          <a:p>
            <a:endParaRPr lang="it-IT" b="1" i="1" dirty="0" smtClean="0"/>
          </a:p>
          <a:p>
            <a:endParaRPr lang="it-IT" b="1" i="1" dirty="0"/>
          </a:p>
          <a:p>
            <a:pPr marL="0" indent="0">
              <a:buNone/>
            </a:pPr>
            <a:endParaRPr lang="it-IT" b="1" i="1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9B88-30F4-4501-BFA4-4394D0A149C4}" type="slidenum">
              <a:rPr lang="it-IT" altLang="en-US" smtClean="0">
                <a:solidFill>
                  <a:srgbClr val="000000"/>
                </a:solidFill>
              </a:rPr>
              <a:pPr/>
              <a:t>8</a:t>
            </a:fld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35450" y="908720"/>
            <a:ext cx="88924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400" dirty="0" smtClean="0">
                <a:latin typeface="+mn-lt"/>
              </a:rPr>
              <a:t>Interesse pubblico ad accesso e riuso (Direttiva 2013)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400" dirty="0" smtClean="0">
                <a:latin typeface="+mn-lt"/>
              </a:rPr>
              <a:t>Principi: </a:t>
            </a:r>
          </a:p>
          <a:p>
            <a:pPr marL="1257300" lvl="2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000" dirty="0" smtClean="0">
                <a:latin typeface="+mn-lt"/>
              </a:rPr>
              <a:t>Interoperabilità</a:t>
            </a:r>
          </a:p>
          <a:p>
            <a:pPr marL="1257300" lvl="2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000" dirty="0" smtClean="0">
                <a:latin typeface="+mn-lt"/>
              </a:rPr>
              <a:t>Standardizzazione dati</a:t>
            </a:r>
          </a:p>
          <a:p>
            <a:pPr marL="1257300" lvl="2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000" dirty="0" smtClean="0">
                <a:latin typeface="+mn-lt"/>
              </a:rPr>
              <a:t>Lettura digitale</a:t>
            </a:r>
          </a:p>
          <a:p>
            <a:pPr marL="1257300" lvl="2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000" dirty="0" smtClean="0">
                <a:latin typeface="+mn-lt"/>
              </a:rPr>
              <a:t>Qualità dati</a:t>
            </a:r>
          </a:p>
          <a:p>
            <a:pPr marL="1257300" lvl="2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000" dirty="0" smtClean="0">
                <a:latin typeface="+mn-lt"/>
              </a:rPr>
              <a:t>Bilanciamento apertura/tutela dati personali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400" dirty="0" smtClean="0">
                <a:latin typeface="+mn-lt"/>
              </a:rPr>
              <a:t>Licenze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400" dirty="0" smtClean="0">
                <a:latin typeface="+mn-lt"/>
              </a:rPr>
              <a:t>Prezzo vs costo marginale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400" dirty="0" smtClean="0">
                <a:latin typeface="+mn-lt"/>
              </a:rPr>
              <a:t>Efficienza raccolta (trasferimento best </a:t>
            </a:r>
            <a:r>
              <a:rPr lang="it-IT" sz="2400" dirty="0" err="1" smtClean="0">
                <a:latin typeface="+mn-lt"/>
              </a:rPr>
              <a:t>practice</a:t>
            </a:r>
            <a:r>
              <a:rPr lang="it-IT" sz="2400" dirty="0" smtClean="0">
                <a:latin typeface="+mn-lt"/>
              </a:rPr>
              <a:t>)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400" dirty="0" smtClean="0">
                <a:latin typeface="+mn-lt"/>
              </a:rPr>
              <a:t>Premi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400" dirty="0" smtClean="0">
                <a:latin typeface="+mn-lt"/>
              </a:rPr>
              <a:t>Raccordo con AIGD – divisione open data (es. UK)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400" dirty="0" smtClean="0">
                <a:latin typeface="+mn-lt"/>
              </a:rPr>
              <a:t>Norme transitorie</a:t>
            </a:r>
          </a:p>
          <a:p>
            <a:pPr marL="1257300" lvl="2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000" dirty="0">
                <a:latin typeface="+mn-lt"/>
              </a:rPr>
              <a:t>Censimento dati già </a:t>
            </a:r>
            <a:r>
              <a:rPr lang="it-IT" sz="2000" dirty="0" smtClean="0">
                <a:latin typeface="+mn-lt"/>
              </a:rPr>
              <a:t>digitali</a:t>
            </a:r>
          </a:p>
          <a:p>
            <a:pPr marL="1257300" lvl="2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000" dirty="0" smtClean="0">
                <a:latin typeface="+mn-lt"/>
              </a:rPr>
              <a:t>Identificare </a:t>
            </a:r>
            <a:r>
              <a:rPr lang="it-IT" sz="2000" dirty="0" err="1" smtClean="0">
                <a:latin typeface="+mn-lt"/>
              </a:rPr>
              <a:t>dataset</a:t>
            </a:r>
            <a:r>
              <a:rPr lang="it-IT" sz="2000" dirty="0" smtClean="0">
                <a:latin typeface="+mn-lt"/>
              </a:rPr>
              <a:t> chiave (consultazione attori)</a:t>
            </a:r>
            <a:endParaRPr lang="it-IT" sz="2000" dirty="0">
              <a:latin typeface="+mn-lt"/>
            </a:endParaRPr>
          </a:p>
          <a:p>
            <a:pPr marL="1257300" lvl="2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it-IT" sz="2800" dirty="0" smtClean="0">
              <a:latin typeface="+mn-lt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67544" y="6177565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Idee per la crescita</a:t>
            </a:r>
            <a:r>
              <a:rPr lang="it-IT" dirty="0" smtClean="0"/>
              <a:t>   </a:t>
            </a:r>
            <a:r>
              <a:rPr lang="it-IT" dirty="0" smtClean="0">
                <a:hlinkClick r:id="rId2"/>
              </a:rPr>
              <a:t>www.ideeperlacrescita.it</a:t>
            </a:r>
            <a:r>
              <a:rPr lang="it-IT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36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686800" cy="702915"/>
          </a:xfrm>
        </p:spPr>
        <p:txBody>
          <a:bodyPr/>
          <a:lstStyle/>
          <a:p>
            <a:r>
              <a:rPr lang="it-IT" dirty="0" smtClean="0"/>
              <a:t>Proposta 3: Trasferimento best </a:t>
            </a:r>
            <a:r>
              <a:rPr lang="it-IT" dirty="0" err="1" smtClean="0"/>
              <a:t>practice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184576"/>
          </a:xfrm>
        </p:spPr>
        <p:txBody>
          <a:bodyPr/>
          <a:lstStyle/>
          <a:p>
            <a:r>
              <a:rPr lang="it-IT" dirty="0" smtClean="0"/>
              <a:t>Legare TBP ad anticipazioni risparmi futuri legati alla digitalizzazione</a:t>
            </a:r>
          </a:p>
          <a:p>
            <a:r>
              <a:rPr lang="it-IT" dirty="0" smtClean="0"/>
              <a:t>Meccanismi inseriti nella disciplina dell’accesso</a:t>
            </a:r>
          </a:p>
          <a:p>
            <a:r>
              <a:rPr lang="it-IT" dirty="0" smtClean="0"/>
              <a:t>Modello di incentivi:</a:t>
            </a:r>
          </a:p>
          <a:p>
            <a:pPr lvl="1"/>
            <a:r>
              <a:rPr lang="it-IT" dirty="0"/>
              <a:t>Prevedere quote di anticipazione risparmi futuri ad entrambe le parti in maniera incentivante</a:t>
            </a:r>
          </a:p>
          <a:p>
            <a:pPr lvl="1"/>
            <a:r>
              <a:rPr lang="it-IT" dirty="0" smtClean="0"/>
              <a:t>Fissare e allocare diritti decisionali ex-ante (es. stabilire ex-ante che una parte ha il diritto di abbandonare la collaborazione)</a:t>
            </a:r>
          </a:p>
          <a:p>
            <a:r>
              <a:rPr lang="it-IT" dirty="0" smtClean="0"/>
              <a:t>«Esperimenti» per perfezionare il modello</a:t>
            </a:r>
          </a:p>
          <a:p>
            <a:pPr lvl="1"/>
            <a:r>
              <a:rPr lang="it-IT" dirty="0" smtClean="0"/>
              <a:t>Tribunali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9B88-30F4-4501-BFA4-4394D0A149C4}" type="slidenum">
              <a:rPr lang="it-IT" altLang="en-US" smtClean="0">
                <a:solidFill>
                  <a:srgbClr val="000000"/>
                </a:solidFill>
              </a:rPr>
              <a:pPr/>
              <a:t>9</a:t>
            </a:fld>
            <a:endParaRPr lang="it-IT" altLang="en-US">
              <a:solidFill>
                <a:srgbClr val="00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67544" y="6309320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Idee per la crescita</a:t>
            </a:r>
            <a:r>
              <a:rPr lang="it-IT" dirty="0" smtClean="0"/>
              <a:t>   </a:t>
            </a:r>
            <a:r>
              <a:rPr lang="it-IT" dirty="0" smtClean="0">
                <a:hlinkClick r:id="rId2"/>
              </a:rPr>
              <a:t>www.ideeperlacrescita.it</a:t>
            </a:r>
            <a:r>
              <a:rPr lang="it-IT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86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_Bordi">
  <a:themeElements>
    <a:clrScheme name="Bordi 9">
      <a:dk1>
        <a:srgbClr val="000000"/>
      </a:dk1>
      <a:lt1>
        <a:srgbClr val="FFFFFF"/>
      </a:lt1>
      <a:dk2>
        <a:srgbClr val="003399"/>
      </a:dk2>
      <a:lt2>
        <a:srgbClr val="666699"/>
      </a:lt2>
      <a:accent1>
        <a:srgbClr val="009999"/>
      </a:accent1>
      <a:accent2>
        <a:srgbClr val="4C6D4E"/>
      </a:accent2>
      <a:accent3>
        <a:srgbClr val="FFFFFF"/>
      </a:accent3>
      <a:accent4>
        <a:srgbClr val="000000"/>
      </a:accent4>
      <a:accent5>
        <a:srgbClr val="AACACA"/>
      </a:accent5>
      <a:accent6>
        <a:srgbClr val="446246"/>
      </a:accent6>
      <a:hlink>
        <a:srgbClr val="4C6D80"/>
      </a:hlink>
      <a:folHlink>
        <a:srgbClr val="B2B2B2"/>
      </a:folHlink>
    </a:clrScheme>
    <a:fontScheme name="Bordi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rdi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i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i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1_Bordi">
  <a:themeElements>
    <a:clrScheme name="Bordi 9">
      <a:dk1>
        <a:srgbClr val="000000"/>
      </a:dk1>
      <a:lt1>
        <a:srgbClr val="FFFFFF"/>
      </a:lt1>
      <a:dk2>
        <a:srgbClr val="003399"/>
      </a:dk2>
      <a:lt2>
        <a:srgbClr val="666699"/>
      </a:lt2>
      <a:accent1>
        <a:srgbClr val="009999"/>
      </a:accent1>
      <a:accent2>
        <a:srgbClr val="4C6D4E"/>
      </a:accent2>
      <a:accent3>
        <a:srgbClr val="FFFFFF"/>
      </a:accent3>
      <a:accent4>
        <a:srgbClr val="000000"/>
      </a:accent4>
      <a:accent5>
        <a:srgbClr val="AACACA"/>
      </a:accent5>
      <a:accent6>
        <a:srgbClr val="446246"/>
      </a:accent6>
      <a:hlink>
        <a:srgbClr val="4C6D80"/>
      </a:hlink>
      <a:folHlink>
        <a:srgbClr val="B2B2B2"/>
      </a:folHlink>
    </a:clrScheme>
    <a:fontScheme name="Bordi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rdi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i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i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4030</TotalTime>
  <Words>411</Words>
  <Application>Microsoft Office PowerPoint</Application>
  <PresentationFormat>Presentazione su schermo (4:3)</PresentationFormat>
  <Paragraphs>113</Paragraphs>
  <Slides>10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10</vt:i4>
      </vt:variant>
    </vt:vector>
  </HeadingPairs>
  <TitlesOfParts>
    <vt:vector size="12" baseType="lpstr">
      <vt:lpstr>8_Bordi</vt:lpstr>
      <vt:lpstr>11_Bordi</vt:lpstr>
      <vt:lpstr>         Aura Bertoni Andrea Fosfuri Alfonso Gambardella Greta Nasi  Roma, 26 giugno 2014</vt:lpstr>
      <vt:lpstr>La rivoluzione digitale nella PA</vt:lpstr>
      <vt:lpstr>L’Italia non è rimasta a guardare …</vt:lpstr>
      <vt:lpstr>… ma è la punta dell’iceberg</vt:lpstr>
      <vt:lpstr>Cogliere le opportunità</vt:lpstr>
      <vt:lpstr>… per fissare le idee</vt:lpstr>
      <vt:lpstr>Proposta 1: infrastrutture</vt:lpstr>
      <vt:lpstr>Proposta 2: Disciplina dell’accesso</vt:lpstr>
      <vt:lpstr>Proposta 3: Trasferimento best practice</vt:lpstr>
      <vt:lpstr>Stato digitale:  come l’innovazione rivoluziona il rapporto con i cittadini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corporate governance delle public utilities</dc:title>
  <dc:creator>Valotti</dc:creator>
  <cp:lastModifiedBy>Gambardella</cp:lastModifiedBy>
  <cp:revision>478</cp:revision>
  <cp:lastPrinted>2014-06-25T16:39:29Z</cp:lastPrinted>
  <dcterms:created xsi:type="dcterms:W3CDTF">2008-03-01T21:31:22Z</dcterms:created>
  <dcterms:modified xsi:type="dcterms:W3CDTF">2014-06-26T12:36:48Z</dcterms:modified>
</cp:coreProperties>
</file>