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4" r:id="rId5"/>
    <p:sldId id="265" r:id="rId6"/>
    <p:sldId id="267" r:id="rId7"/>
    <p:sldId id="266" r:id="rId8"/>
    <p:sldId id="261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66" d="100"/>
          <a:sy n="66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CEB13-FB41-4652-BBA7-5E1BD5F977E9}" type="doc">
      <dgm:prSet loTypeId="urn:microsoft.com/office/officeart/2005/8/layout/default" loCatId="list" qsTypeId="urn:microsoft.com/office/officeart/2005/8/quickstyle/simple1#2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637AB4D9-D3EA-481F-B949-2FC7281B2AA3}">
      <dgm:prSet phldrT="[Testo]" custT="1"/>
      <dgm:spPr/>
      <dgm:t>
        <a:bodyPr/>
        <a:lstStyle/>
        <a:p>
          <a:r>
            <a:rPr lang="it-IT" sz="2000" b="1" dirty="0" err="1" smtClean="0"/>
            <a:t>Get</a:t>
          </a:r>
          <a:r>
            <a:rPr lang="it-IT" sz="2000" b="1" dirty="0" smtClean="0"/>
            <a:t> </a:t>
          </a:r>
          <a:r>
            <a:rPr lang="it-IT" sz="2000" b="1" dirty="0" err="1" smtClean="0"/>
            <a:t>to</a:t>
          </a:r>
          <a:r>
            <a:rPr lang="it-IT" sz="2000" b="1" dirty="0" smtClean="0"/>
            <a:t> </a:t>
          </a:r>
          <a:r>
            <a:rPr lang="it-IT" sz="2000" b="1" dirty="0" err="1" smtClean="0"/>
            <a:t>know</a:t>
          </a:r>
          <a:r>
            <a:rPr lang="it-IT" sz="2000" b="1" dirty="0" smtClean="0"/>
            <a:t> the market and the </a:t>
          </a:r>
          <a:r>
            <a:rPr lang="it-IT" sz="2000" b="1" dirty="0" err="1" smtClean="0"/>
            <a:t>jobs</a:t>
          </a:r>
          <a:endParaRPr lang="it-IT" sz="2000" b="1" dirty="0"/>
        </a:p>
      </dgm:t>
    </dgm:pt>
    <dgm:pt modelId="{8EAA6DC3-696A-4C5A-BB1A-A388160F8CBC}" type="parTrans" cxnId="{B0D0831F-DF80-42D9-9B8C-39F9C4468485}">
      <dgm:prSet/>
      <dgm:spPr/>
      <dgm:t>
        <a:bodyPr/>
        <a:lstStyle/>
        <a:p>
          <a:endParaRPr lang="it-IT"/>
        </a:p>
      </dgm:t>
    </dgm:pt>
    <dgm:pt modelId="{485CEDB1-22A8-40DB-A4B2-C9D888026D39}" type="sibTrans" cxnId="{B0D0831F-DF80-42D9-9B8C-39F9C4468485}">
      <dgm:prSet/>
      <dgm:spPr/>
      <dgm:t>
        <a:bodyPr/>
        <a:lstStyle/>
        <a:p>
          <a:endParaRPr lang="it-IT"/>
        </a:p>
      </dgm:t>
    </dgm:pt>
    <dgm:pt modelId="{1DE4BE27-0E9C-46F0-9048-8B2403F63D0B}">
      <dgm:prSet phldrT="[Testo]" custT="1"/>
      <dgm:spPr/>
      <dgm:t>
        <a:bodyPr/>
        <a:lstStyle/>
        <a:p>
          <a:r>
            <a:rPr lang="it-IT" sz="2000" b="1" dirty="0" smtClean="0"/>
            <a:t>The </a:t>
          </a:r>
          <a:r>
            <a:rPr lang="it-IT" sz="2000" b="1" dirty="0" err="1" smtClean="0"/>
            <a:t>application</a:t>
          </a:r>
          <a:r>
            <a:rPr lang="it-IT" sz="2000" b="1" dirty="0" smtClean="0"/>
            <a:t> and the </a:t>
          </a:r>
          <a:r>
            <a:rPr lang="it-IT" sz="2000" b="1" dirty="0" err="1" smtClean="0"/>
            <a:t>interview</a:t>
          </a:r>
          <a:endParaRPr lang="it-IT" sz="2000" b="1" dirty="0"/>
        </a:p>
      </dgm:t>
    </dgm:pt>
    <dgm:pt modelId="{F8083122-0061-492F-AFF0-EA554AA9E15F}" type="parTrans" cxnId="{D22577A9-522F-461F-AFB6-0495D604C4CA}">
      <dgm:prSet/>
      <dgm:spPr/>
      <dgm:t>
        <a:bodyPr/>
        <a:lstStyle/>
        <a:p>
          <a:endParaRPr lang="it-IT"/>
        </a:p>
      </dgm:t>
    </dgm:pt>
    <dgm:pt modelId="{CFE646E5-7573-4735-A3EE-5513F6BF3738}" type="sibTrans" cxnId="{D22577A9-522F-461F-AFB6-0495D604C4CA}">
      <dgm:prSet/>
      <dgm:spPr/>
      <dgm:t>
        <a:bodyPr/>
        <a:lstStyle/>
        <a:p>
          <a:endParaRPr lang="it-IT"/>
        </a:p>
      </dgm:t>
    </dgm:pt>
    <dgm:pt modelId="{14FBA11E-EAA9-4CFA-8D52-6CD54CB91B1B}">
      <dgm:prSet phldrT="[Testo]" custT="1"/>
      <dgm:spPr/>
      <dgm:t>
        <a:bodyPr/>
        <a:lstStyle/>
        <a:p>
          <a:r>
            <a:rPr lang="it-IT" sz="2000" b="1" dirty="0" err="1" smtClean="0"/>
            <a:t>Internship</a:t>
          </a:r>
          <a:r>
            <a:rPr lang="it-IT" sz="2000" b="1" dirty="0" smtClean="0"/>
            <a:t> and </a:t>
          </a:r>
          <a:r>
            <a:rPr lang="it-IT" sz="2000" b="1" dirty="0" err="1" smtClean="0"/>
            <a:t>placement</a:t>
          </a:r>
          <a:r>
            <a:rPr lang="it-IT" sz="2000" b="1" dirty="0" smtClean="0"/>
            <a:t> </a:t>
          </a:r>
          <a:r>
            <a:rPr lang="it-IT" sz="2000" b="1" dirty="0" err="1" smtClean="0"/>
            <a:t>offers</a:t>
          </a:r>
          <a:endParaRPr lang="it-IT" sz="2000" b="1" dirty="0"/>
        </a:p>
      </dgm:t>
    </dgm:pt>
    <dgm:pt modelId="{C80D14F1-9BD6-4D09-A12D-95918B8F3AD5}" type="parTrans" cxnId="{8029F5F8-F76D-4E88-B3A2-C864CFE725FE}">
      <dgm:prSet/>
      <dgm:spPr/>
      <dgm:t>
        <a:bodyPr/>
        <a:lstStyle/>
        <a:p>
          <a:endParaRPr lang="it-IT"/>
        </a:p>
      </dgm:t>
    </dgm:pt>
    <dgm:pt modelId="{EAA8FB8E-9ACE-40FB-B771-C11E506AEBA6}" type="sibTrans" cxnId="{8029F5F8-F76D-4E88-B3A2-C864CFE725FE}">
      <dgm:prSet/>
      <dgm:spPr/>
      <dgm:t>
        <a:bodyPr/>
        <a:lstStyle/>
        <a:p>
          <a:endParaRPr lang="it-IT"/>
        </a:p>
      </dgm:t>
    </dgm:pt>
    <dgm:pt modelId="{1A8948FC-3D26-4575-B25B-0A23A707D7BC}">
      <dgm:prSet phldrT="[Testo]" custT="1"/>
      <dgm:spPr/>
      <dgm:t>
        <a:bodyPr/>
        <a:lstStyle/>
        <a:p>
          <a:r>
            <a:rPr lang="it-IT" sz="2000" b="1" dirty="0" smtClean="0"/>
            <a:t>Meeting the </a:t>
          </a:r>
          <a:r>
            <a:rPr lang="it-IT" sz="2000" b="1" dirty="0" err="1" smtClean="0"/>
            <a:t>employers</a:t>
          </a:r>
          <a:endParaRPr lang="it-IT" sz="2000" b="1" dirty="0"/>
        </a:p>
      </dgm:t>
    </dgm:pt>
    <dgm:pt modelId="{8F2238B5-31C3-46DF-9422-9740E88B658D}" type="parTrans" cxnId="{C37EE5DD-4953-4B22-A3CE-D54DE02D43A6}">
      <dgm:prSet/>
      <dgm:spPr/>
      <dgm:t>
        <a:bodyPr/>
        <a:lstStyle/>
        <a:p>
          <a:endParaRPr lang="it-IT"/>
        </a:p>
      </dgm:t>
    </dgm:pt>
    <dgm:pt modelId="{511651E4-61F0-40B2-AEA3-FA2BC6F532B6}" type="sibTrans" cxnId="{C37EE5DD-4953-4B22-A3CE-D54DE02D43A6}">
      <dgm:prSet/>
      <dgm:spPr/>
      <dgm:t>
        <a:bodyPr/>
        <a:lstStyle/>
        <a:p>
          <a:endParaRPr lang="it-IT"/>
        </a:p>
      </dgm:t>
    </dgm:pt>
    <dgm:pt modelId="{A416ACC1-C563-4702-9C13-D3251F60B047}" type="pres">
      <dgm:prSet presAssocID="{7F1CEB13-FB41-4652-BBA7-5E1BD5F977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5038701-137C-48E6-A79E-F4802B1749FE}" type="pres">
      <dgm:prSet presAssocID="{637AB4D9-D3EA-481F-B949-2FC7281B2A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13CD17-8FDE-4323-B9C9-6B1EA99D2A83}" type="pres">
      <dgm:prSet presAssocID="{485CEDB1-22A8-40DB-A4B2-C9D888026D39}" presName="sibTrans" presStyleCnt="0"/>
      <dgm:spPr/>
    </dgm:pt>
    <dgm:pt modelId="{CD17C55B-8563-46E6-8189-0EEDE8FDCCF8}" type="pres">
      <dgm:prSet presAssocID="{1DE4BE27-0E9C-46F0-9048-8B2403F63D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DA162C-A212-40E5-80DA-ED807841A207}" type="pres">
      <dgm:prSet presAssocID="{CFE646E5-7573-4735-A3EE-5513F6BF3738}" presName="sibTrans" presStyleCnt="0"/>
      <dgm:spPr/>
    </dgm:pt>
    <dgm:pt modelId="{72D6480B-A2D1-49A4-BF98-E3BC0AA5CFFD}" type="pres">
      <dgm:prSet presAssocID="{1A8948FC-3D26-4575-B25B-0A23A707D7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14DA85-8D91-48DA-B7E2-515016EDE91C}" type="pres">
      <dgm:prSet presAssocID="{511651E4-61F0-40B2-AEA3-FA2BC6F532B6}" presName="sibTrans" presStyleCnt="0"/>
      <dgm:spPr/>
    </dgm:pt>
    <dgm:pt modelId="{C4BA8C3D-6B0E-4207-A5F7-EC39A52835CE}" type="pres">
      <dgm:prSet presAssocID="{14FBA11E-EAA9-4CFA-8D52-6CD54CB91B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029F5F8-F76D-4E88-B3A2-C864CFE725FE}" srcId="{7F1CEB13-FB41-4652-BBA7-5E1BD5F977E9}" destId="{14FBA11E-EAA9-4CFA-8D52-6CD54CB91B1B}" srcOrd="3" destOrd="0" parTransId="{C80D14F1-9BD6-4D09-A12D-95918B8F3AD5}" sibTransId="{EAA8FB8E-9ACE-40FB-B771-C11E506AEBA6}"/>
    <dgm:cxn modelId="{674DC719-3602-4A15-94D0-56FDBE5077AE}" type="presOf" srcId="{1A8948FC-3D26-4575-B25B-0A23A707D7BC}" destId="{72D6480B-A2D1-49A4-BF98-E3BC0AA5CFFD}" srcOrd="0" destOrd="0" presId="urn:microsoft.com/office/officeart/2005/8/layout/default"/>
    <dgm:cxn modelId="{D7D40405-0CFA-444B-8529-403C2CD56E65}" type="presOf" srcId="{637AB4D9-D3EA-481F-B949-2FC7281B2AA3}" destId="{B5038701-137C-48E6-A79E-F4802B1749FE}" srcOrd="0" destOrd="0" presId="urn:microsoft.com/office/officeart/2005/8/layout/default"/>
    <dgm:cxn modelId="{83D7ED52-3469-45EB-A03D-6CDB80662F42}" type="presOf" srcId="{14FBA11E-EAA9-4CFA-8D52-6CD54CB91B1B}" destId="{C4BA8C3D-6B0E-4207-A5F7-EC39A52835CE}" srcOrd="0" destOrd="0" presId="urn:microsoft.com/office/officeart/2005/8/layout/default"/>
    <dgm:cxn modelId="{B0D0831F-DF80-42D9-9B8C-39F9C4468485}" srcId="{7F1CEB13-FB41-4652-BBA7-5E1BD5F977E9}" destId="{637AB4D9-D3EA-481F-B949-2FC7281B2AA3}" srcOrd="0" destOrd="0" parTransId="{8EAA6DC3-696A-4C5A-BB1A-A388160F8CBC}" sibTransId="{485CEDB1-22A8-40DB-A4B2-C9D888026D39}"/>
    <dgm:cxn modelId="{17F8BD6F-459E-482C-A6D0-AAEAB1B0A902}" type="presOf" srcId="{1DE4BE27-0E9C-46F0-9048-8B2403F63D0B}" destId="{CD17C55B-8563-46E6-8189-0EEDE8FDCCF8}" srcOrd="0" destOrd="0" presId="urn:microsoft.com/office/officeart/2005/8/layout/default"/>
    <dgm:cxn modelId="{D1EE3C1F-99D1-43A8-B973-BCFCF4F2704D}" type="presOf" srcId="{7F1CEB13-FB41-4652-BBA7-5E1BD5F977E9}" destId="{A416ACC1-C563-4702-9C13-D3251F60B047}" srcOrd="0" destOrd="0" presId="urn:microsoft.com/office/officeart/2005/8/layout/default"/>
    <dgm:cxn modelId="{C37EE5DD-4953-4B22-A3CE-D54DE02D43A6}" srcId="{7F1CEB13-FB41-4652-BBA7-5E1BD5F977E9}" destId="{1A8948FC-3D26-4575-B25B-0A23A707D7BC}" srcOrd="2" destOrd="0" parTransId="{8F2238B5-31C3-46DF-9422-9740E88B658D}" sibTransId="{511651E4-61F0-40B2-AEA3-FA2BC6F532B6}"/>
    <dgm:cxn modelId="{D22577A9-522F-461F-AFB6-0495D604C4CA}" srcId="{7F1CEB13-FB41-4652-BBA7-5E1BD5F977E9}" destId="{1DE4BE27-0E9C-46F0-9048-8B2403F63D0B}" srcOrd="1" destOrd="0" parTransId="{F8083122-0061-492F-AFF0-EA554AA9E15F}" sibTransId="{CFE646E5-7573-4735-A3EE-5513F6BF3738}"/>
    <dgm:cxn modelId="{08D45402-2C91-44BF-8B4E-765EBFF96AD8}" type="presParOf" srcId="{A416ACC1-C563-4702-9C13-D3251F60B047}" destId="{B5038701-137C-48E6-A79E-F4802B1749FE}" srcOrd="0" destOrd="0" presId="urn:microsoft.com/office/officeart/2005/8/layout/default"/>
    <dgm:cxn modelId="{4A4A1A4D-5D2F-4476-893A-46B6A97BBB83}" type="presParOf" srcId="{A416ACC1-C563-4702-9C13-D3251F60B047}" destId="{1B13CD17-8FDE-4323-B9C9-6B1EA99D2A83}" srcOrd="1" destOrd="0" presId="urn:microsoft.com/office/officeart/2005/8/layout/default"/>
    <dgm:cxn modelId="{77036B22-3CBA-481B-8A3E-D02975A94163}" type="presParOf" srcId="{A416ACC1-C563-4702-9C13-D3251F60B047}" destId="{CD17C55B-8563-46E6-8189-0EEDE8FDCCF8}" srcOrd="2" destOrd="0" presId="urn:microsoft.com/office/officeart/2005/8/layout/default"/>
    <dgm:cxn modelId="{A7CC4FB9-67AF-4645-8713-66E43AB14FEC}" type="presParOf" srcId="{A416ACC1-C563-4702-9C13-D3251F60B047}" destId="{82DA162C-A212-40E5-80DA-ED807841A207}" srcOrd="3" destOrd="0" presId="urn:microsoft.com/office/officeart/2005/8/layout/default"/>
    <dgm:cxn modelId="{1534AE5F-425B-433A-BFE9-323A6C9EEB17}" type="presParOf" srcId="{A416ACC1-C563-4702-9C13-D3251F60B047}" destId="{72D6480B-A2D1-49A4-BF98-E3BC0AA5CFFD}" srcOrd="4" destOrd="0" presId="urn:microsoft.com/office/officeart/2005/8/layout/default"/>
    <dgm:cxn modelId="{1DEA2A4F-6618-44BD-95BE-1A60E9D3C47E}" type="presParOf" srcId="{A416ACC1-C563-4702-9C13-D3251F60B047}" destId="{0614DA85-8D91-48DA-B7E2-515016EDE91C}" srcOrd="5" destOrd="0" presId="urn:microsoft.com/office/officeart/2005/8/layout/default"/>
    <dgm:cxn modelId="{F7FF965E-65BD-4329-A207-8288670D03DB}" type="presParOf" srcId="{A416ACC1-C563-4702-9C13-D3251F60B047}" destId="{C4BA8C3D-6B0E-4207-A5F7-EC39A52835C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38701-137C-48E6-A79E-F4802B1749FE}">
      <dsp:nvSpPr>
        <dsp:cNvPr id="0" name=""/>
        <dsp:cNvSpPr/>
      </dsp:nvSpPr>
      <dsp:spPr>
        <a:xfrm>
          <a:off x="451329" y="1522"/>
          <a:ext cx="3479167" cy="2087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Get</a:t>
          </a:r>
          <a:r>
            <a:rPr lang="it-IT" sz="2000" b="1" kern="1200" dirty="0" smtClean="0"/>
            <a:t> </a:t>
          </a:r>
          <a:r>
            <a:rPr lang="it-IT" sz="2000" b="1" kern="1200" dirty="0" err="1" smtClean="0"/>
            <a:t>to</a:t>
          </a:r>
          <a:r>
            <a:rPr lang="it-IT" sz="2000" b="1" kern="1200" dirty="0" smtClean="0"/>
            <a:t> </a:t>
          </a:r>
          <a:r>
            <a:rPr lang="it-IT" sz="2000" b="1" kern="1200" dirty="0" err="1" smtClean="0"/>
            <a:t>know</a:t>
          </a:r>
          <a:r>
            <a:rPr lang="it-IT" sz="2000" b="1" kern="1200" dirty="0" smtClean="0"/>
            <a:t> the market and the </a:t>
          </a:r>
          <a:r>
            <a:rPr lang="it-IT" sz="2000" b="1" kern="1200" dirty="0" err="1" smtClean="0"/>
            <a:t>jobs</a:t>
          </a:r>
          <a:endParaRPr lang="it-IT" sz="2000" b="1" kern="1200" dirty="0"/>
        </a:p>
      </dsp:txBody>
      <dsp:txXfrm>
        <a:off x="451329" y="1522"/>
        <a:ext cx="3479167" cy="2087500"/>
      </dsp:txXfrm>
    </dsp:sp>
    <dsp:sp modelId="{CD17C55B-8563-46E6-8189-0EEDE8FDCCF8}">
      <dsp:nvSpPr>
        <dsp:cNvPr id="0" name=""/>
        <dsp:cNvSpPr/>
      </dsp:nvSpPr>
      <dsp:spPr>
        <a:xfrm>
          <a:off x="4278414" y="1522"/>
          <a:ext cx="3479167" cy="2087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The </a:t>
          </a:r>
          <a:r>
            <a:rPr lang="it-IT" sz="2000" b="1" kern="1200" dirty="0" err="1" smtClean="0"/>
            <a:t>application</a:t>
          </a:r>
          <a:r>
            <a:rPr lang="it-IT" sz="2000" b="1" kern="1200" dirty="0" smtClean="0"/>
            <a:t> and the </a:t>
          </a:r>
          <a:r>
            <a:rPr lang="it-IT" sz="2000" b="1" kern="1200" dirty="0" err="1" smtClean="0"/>
            <a:t>interview</a:t>
          </a:r>
          <a:endParaRPr lang="it-IT" sz="2000" b="1" kern="1200" dirty="0"/>
        </a:p>
      </dsp:txBody>
      <dsp:txXfrm>
        <a:off x="4278414" y="1522"/>
        <a:ext cx="3479167" cy="2087500"/>
      </dsp:txXfrm>
    </dsp:sp>
    <dsp:sp modelId="{72D6480B-A2D1-49A4-BF98-E3BC0AA5CFFD}">
      <dsp:nvSpPr>
        <dsp:cNvPr id="0" name=""/>
        <dsp:cNvSpPr/>
      </dsp:nvSpPr>
      <dsp:spPr>
        <a:xfrm>
          <a:off x="451329" y="2436939"/>
          <a:ext cx="3479167" cy="2087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Meeting the </a:t>
          </a:r>
          <a:r>
            <a:rPr lang="it-IT" sz="2000" b="1" kern="1200" dirty="0" err="1" smtClean="0"/>
            <a:t>employers</a:t>
          </a:r>
          <a:endParaRPr lang="it-IT" sz="2000" b="1" kern="1200" dirty="0"/>
        </a:p>
      </dsp:txBody>
      <dsp:txXfrm>
        <a:off x="451329" y="2436939"/>
        <a:ext cx="3479167" cy="2087500"/>
      </dsp:txXfrm>
    </dsp:sp>
    <dsp:sp modelId="{C4BA8C3D-6B0E-4207-A5F7-EC39A52835CE}">
      <dsp:nvSpPr>
        <dsp:cNvPr id="0" name=""/>
        <dsp:cNvSpPr/>
      </dsp:nvSpPr>
      <dsp:spPr>
        <a:xfrm>
          <a:off x="4278414" y="2436939"/>
          <a:ext cx="3479167" cy="2087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err="1" smtClean="0"/>
            <a:t>Internship</a:t>
          </a:r>
          <a:r>
            <a:rPr lang="it-IT" sz="2000" b="1" kern="1200" dirty="0" smtClean="0"/>
            <a:t> and </a:t>
          </a:r>
          <a:r>
            <a:rPr lang="it-IT" sz="2000" b="1" kern="1200" dirty="0" err="1" smtClean="0"/>
            <a:t>placement</a:t>
          </a:r>
          <a:r>
            <a:rPr lang="it-IT" sz="2000" b="1" kern="1200" dirty="0" smtClean="0"/>
            <a:t> </a:t>
          </a:r>
          <a:r>
            <a:rPr lang="it-IT" sz="2000" b="1" kern="1200" dirty="0" err="1" smtClean="0"/>
            <a:t>offers</a:t>
          </a:r>
          <a:endParaRPr lang="it-IT" sz="2000" b="1" kern="1200" dirty="0"/>
        </a:p>
      </dsp:txBody>
      <dsp:txXfrm>
        <a:off x="4278414" y="2436939"/>
        <a:ext cx="3479167" cy="20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49ED03-5A3B-4A49-83A6-5C4A1FBD8CEA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CEEADF-BBFC-4DBE-96B9-4E546327E7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431939-AE58-4951-943D-147BA33223AA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4FD808-4F14-4710-9600-F66D595BF7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E3D98-559F-43D6-8752-F395C8CCB99C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769761-924A-4B37-9207-62C67BB9D7E3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E49AD3-FC8C-42C2-871D-41BBAF6548A9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8C708-4679-4238-9C30-39A579EE5F73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9AC685-C2FD-4546-952E-54711D5D0E16}" type="slidenum">
              <a:rPr lang="it-IT" smtClean="0"/>
              <a:pPr/>
              <a:t>5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1257C-7A0C-40B1-8E68-D80CBE006F1E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3EBED1-E170-4F39-A03E-49611278B2AB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BB00-9E5D-4774-9098-83FB8A4C48C7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5055-B594-4595-A4D5-5F248D2CB4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85AB-EB77-44E5-9D2E-A89126AC4BDE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DA53-9B4E-4793-9DC9-F3118EF15E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8A10-FC13-4915-81A3-2B1173D24399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AE57-479A-4162-9E8F-A817313E9A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E818-B976-4E10-B9F3-A881297073F2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F209-CF6C-4F83-8298-84031DC18E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709C-21C8-4A66-8A35-C3AEE46A7E94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AEB7-D8B9-43A8-9737-2D30A23608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FE47-EC44-4760-8899-6C1CD48C6547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719F-A185-47C7-972C-FE972F5FB0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B246-2F8A-4E2A-A733-5DC4471CD006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80CD-A8BA-4A65-BF3D-1F0253562F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it-IT"/>
              <a:t>DATA </a:t>
            </a:r>
          </a:p>
        </p:txBody>
      </p:sp>
      <p:sp>
        <p:nvSpPr>
          <p:cNvPr id="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SERVIZIO</a:t>
            </a:r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36AD-E084-4E94-8B1B-55C841AE644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-90488"/>
            <a:ext cx="9929813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1C20-1EDA-4ABF-8769-5E83A0578CDB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9DA6-DC1B-4506-B6CE-C9E139BB4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A46E-423A-4FA1-A006-1106CFD620AE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B9F5-97CF-43DE-9109-A1245001AE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93AE-F44E-4670-B796-8D8EF40885B1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49A34-4F9A-4438-A995-965527918D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6DEFBA-20A2-4966-8181-0C2849C1DCDF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BE254-A3A7-4BAD-B1A0-1ABAC49B47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1" name="Immagine 6" descr="rel_int.slide_ppt_1.pd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22275" y="-71438"/>
            <a:ext cx="9780588" cy="6911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0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unibocconi.it/wps/wcm/connect/Bocconi/SitoPubblico_IT/Albero+di+navigazione/Home/Servizi/Career+Service/Studenti+e+laureati/Incontrare+gli+Employer/Investment+Bank+Weekends/?lang=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bocconi.it/wps/wcm/connect/Bocconi/SitoPubblico_IT/Albero+di+navigazione/Home/Servizi/Career+Service/Studenti+e+laureati/Incontrare+gli+Employer/Investment+Bank+Weekends/?lang=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giussani@unibocconi.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4"/>
          <p:cNvSpPr txBox="1">
            <a:spLocks noChangeArrowheads="1"/>
          </p:cNvSpPr>
          <p:nvPr/>
        </p:nvSpPr>
        <p:spPr bwMode="auto">
          <a:xfrm>
            <a:off x="1166813" y="428625"/>
            <a:ext cx="650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bg1"/>
                </a:solidFill>
                <a:cs typeface="Arial" charset="0"/>
              </a:rPr>
              <a:t>MARKETS &amp; EXTERNAL  AFFAIRS DIVISION</a:t>
            </a:r>
          </a:p>
          <a:p>
            <a:r>
              <a:rPr lang="it-IT">
                <a:solidFill>
                  <a:schemeClr val="bg1"/>
                </a:solidFill>
                <a:cs typeface="Arial" charset="0"/>
              </a:rPr>
              <a:t>INTERNATIONAL RELATIONS</a:t>
            </a:r>
          </a:p>
          <a:p>
            <a:r>
              <a:rPr lang="it-IT" sz="2400" b="1">
                <a:solidFill>
                  <a:schemeClr val="bg1"/>
                </a:solidFill>
                <a:cs typeface="Arial" charset="0"/>
              </a:rPr>
              <a:t>Career Service</a:t>
            </a:r>
          </a:p>
        </p:txBody>
      </p:sp>
      <p:sp>
        <p:nvSpPr>
          <p:cNvPr id="15362" name="CasellaDiTesto 5"/>
          <p:cNvSpPr txBox="1">
            <a:spLocks noChangeArrowheads="1"/>
          </p:cNvSpPr>
          <p:nvPr/>
        </p:nvSpPr>
        <p:spPr bwMode="auto">
          <a:xfrm>
            <a:off x="1166813" y="2000250"/>
            <a:ext cx="64293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800" b="1">
                <a:solidFill>
                  <a:schemeClr val="bg1"/>
                </a:solidFill>
                <a:cs typeface="Arial" charset="0"/>
              </a:rPr>
              <a:t>Career Service</a:t>
            </a:r>
          </a:p>
          <a:p>
            <a:r>
              <a:rPr lang="it-IT" sz="4800" b="1">
                <a:solidFill>
                  <a:schemeClr val="bg1"/>
                </a:solidFill>
                <a:cs typeface="Arial" charset="0"/>
              </a:rPr>
              <a:t>for University Master of Finance</a:t>
            </a:r>
          </a:p>
          <a:p>
            <a:r>
              <a:rPr lang="it-IT" sz="4800" b="1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914400" y="-171450"/>
            <a:ext cx="8229600" cy="1143000"/>
          </a:xfrm>
        </p:spPr>
        <p:txBody>
          <a:bodyPr/>
          <a:lstStyle/>
          <a:p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>Career Service Bocconi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82089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609600" y="427038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/>
            </a:r>
            <a:b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</a:br>
            <a:endParaRPr lang="it-IT" altLang="it-IT" sz="3200" b="1" dirty="0">
              <a:solidFill>
                <a:srgbClr val="92D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686800" cy="796925"/>
          </a:xfrm>
        </p:spPr>
        <p:txBody>
          <a:bodyPr/>
          <a:lstStyle/>
          <a:p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/>
            </a:r>
            <a:b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</a:br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/>
            </a:r>
            <a:b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</a:br>
            <a:endParaRPr lang="it-IT" altLang="it-IT" sz="3200" b="1" smtClean="0">
              <a:solidFill>
                <a:srgbClr val="92D050"/>
              </a:solidFill>
              <a:latin typeface="Helvetic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altLang="it-IT" sz="28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>GET TO KNOW THE MARKET AND THE JOBS</a:t>
            </a:r>
            <a: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/>
            </a:r>
            <a:b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</a:br>
            <a:endParaRPr lang="it-IT" altLang="it-IT" sz="3200" b="1" dirty="0">
              <a:solidFill>
                <a:srgbClr val="92D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46788" y="1519238"/>
            <a:ext cx="3097212" cy="4186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Placement</a:t>
            </a: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Library</a:t>
            </a:r>
            <a:endParaRPr lang="it-IT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documentation center dedicated to the job market</a:t>
            </a:r>
          </a:p>
          <a:p>
            <a:pPr eaLnBrk="0" hangingPunct="0">
              <a:defRPr/>
            </a:pP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Quale Professione?</a:t>
            </a:r>
            <a:endParaRPr lang="it-IT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Focused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meetings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on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sectors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functions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Job </a:t>
            </a: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descriptions</a:t>
            </a:r>
            <a:endParaRPr lang="it-IT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find out more about job positions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Careers in International Organizations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Dedicated events to find out about Careers in IO’s</a:t>
            </a:r>
          </a:p>
          <a:p>
            <a:pPr eaLnBrk="0" hangingPunct="0">
              <a:defRPr/>
            </a:pPr>
            <a:endParaRPr lang="it-IT" sz="1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Training </a:t>
            </a: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seminars</a:t>
            </a:r>
            <a:endParaRPr lang="it-IT" sz="1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develop the soft skills required by the employers </a:t>
            </a:r>
            <a:endParaRPr lang="it-IT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755650" y="1638300"/>
            <a:ext cx="48244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/>
              <a:t>In order to plan your professional career it's important to gather information about:</a:t>
            </a:r>
          </a:p>
          <a:p>
            <a:pPr algn="just" eaLnBrk="0" hangingPunct="0"/>
            <a:endParaRPr lang="it-IT" sz="2000"/>
          </a:p>
          <a:p>
            <a:pPr algn="just" eaLnBrk="0" hangingPunct="0"/>
            <a:endParaRPr lang="it-IT" sz="2000"/>
          </a:p>
          <a:p>
            <a:pPr algn="just" eaLnBrk="0" hangingPunct="0"/>
            <a:endParaRPr lang="it-IT" sz="2000"/>
          </a:p>
          <a:p>
            <a:pPr lvl="1"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rgbClr val="92D050"/>
                </a:solidFill>
              </a:rPr>
              <a:t> THE SECTORS</a:t>
            </a:r>
          </a:p>
          <a:p>
            <a:pPr lvl="1" algn="ctr" eaLnBrk="0" hangingPunct="0"/>
            <a:endParaRPr lang="it-IT" sz="2000" b="1"/>
          </a:p>
          <a:p>
            <a:pPr lvl="1"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rgbClr val="92D050"/>
                </a:solidFill>
              </a:rPr>
              <a:t>THE FUNCTIONS </a:t>
            </a:r>
          </a:p>
          <a:p>
            <a:pPr lvl="1" algn="ctr" eaLnBrk="0" hangingPunct="0">
              <a:buFont typeface="Wingdings" pitchFamily="2" charset="2"/>
              <a:buChar char="ü"/>
            </a:pPr>
            <a:endParaRPr lang="it-IT" sz="2000" b="1">
              <a:solidFill>
                <a:srgbClr val="92D050"/>
              </a:solidFill>
            </a:endParaRPr>
          </a:p>
          <a:p>
            <a:pPr lvl="1" algn="ctr" eaLnBrk="0" hangingPunct="0">
              <a:buFont typeface="Wingdings" pitchFamily="2" charset="2"/>
              <a:buChar char="ü"/>
            </a:pPr>
            <a:r>
              <a:rPr lang="it-IT" sz="2000" b="1">
                <a:solidFill>
                  <a:srgbClr val="92D050"/>
                </a:solidFill>
              </a:rPr>
              <a:t>THE PROFESSIONS</a:t>
            </a:r>
          </a:p>
          <a:p>
            <a:pPr lvl="1" algn="ctr" eaLnBrk="0" hangingPunct="0">
              <a:buFont typeface="Wingdings" pitchFamily="2" charset="2"/>
              <a:buChar char="ü"/>
            </a:pPr>
            <a:endParaRPr lang="it-IT" sz="2000" b="1"/>
          </a:p>
          <a:p>
            <a:pPr lvl="1" algn="ctr" eaLnBrk="0" hangingPunct="0"/>
            <a:endParaRPr lang="it-IT" sz="2000" b="1"/>
          </a:p>
        </p:txBody>
      </p:sp>
      <p:pic>
        <p:nvPicPr>
          <p:cNvPr id="7175" name="Immagine 12" descr="banner_000003076057Smal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5661248"/>
            <a:ext cx="5256584" cy="84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250825" y="1196975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/>
            </a:r>
            <a:b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</a:br>
            <a:endParaRPr lang="it-IT" altLang="it-IT" sz="3200" b="1" dirty="0">
              <a:solidFill>
                <a:srgbClr val="92D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686800" cy="796925"/>
          </a:xfrm>
        </p:spPr>
        <p:txBody>
          <a:bodyPr/>
          <a:lstStyle/>
          <a:p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/>
            </a:r>
            <a:b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</a:br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/>
            </a:r>
            <a:b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</a:br>
            <a:endParaRPr lang="it-IT" altLang="it-IT" sz="3200" b="1" smtClean="0">
              <a:solidFill>
                <a:srgbClr val="92D050"/>
              </a:solidFill>
              <a:latin typeface="Helvetic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9144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altLang="it-IT" sz="28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>THE APPLICATION AND THE INTERVIEW</a:t>
            </a:r>
          </a:p>
          <a:p>
            <a:pPr algn="ctr" eaLnBrk="0" hangingPunct="0">
              <a:defRPr/>
            </a:pPr>
            <a: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/>
            </a:r>
            <a:b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</a:br>
            <a:endParaRPr lang="it-IT" altLang="it-IT" sz="3200" b="1" dirty="0">
              <a:solidFill>
                <a:srgbClr val="92D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48375" y="1758950"/>
            <a:ext cx="3095625" cy="2678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endParaRPr lang="it-IT" sz="1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Succesful</a:t>
            </a: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Application</a:t>
            </a:r>
            <a:endParaRPr lang="it-IT" sz="1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How to prepare your CV and your 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cover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letter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it-IT" sz="14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Interview</a:t>
            </a: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Seminar</a:t>
            </a:r>
          </a:p>
          <a:p>
            <a:pPr eaLnBrk="0" hangingPunct="0">
              <a:defRPr/>
            </a:pP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How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get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prepared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interview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it-IT" sz="1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Placement</a:t>
            </a: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Library</a:t>
            </a:r>
            <a:endParaRPr lang="it-IT" sz="1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documentation center dedicated to the job market</a:t>
            </a:r>
          </a:p>
          <a:p>
            <a:pPr eaLnBrk="0" hangingPunct="0">
              <a:defRPr/>
            </a:pP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687388" y="1703388"/>
            <a:ext cx="5253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000"/>
              <a:t>Opportunity to know the main tools for your successful application:</a:t>
            </a:r>
          </a:p>
          <a:p>
            <a:endParaRPr lang="it-IT" sz="2000"/>
          </a:p>
          <a:p>
            <a:pPr>
              <a:buFont typeface="Wingdings" pitchFamily="2" charset="2"/>
              <a:buChar char="ü"/>
            </a:pPr>
            <a:r>
              <a:rPr lang="en-US" sz="2000"/>
              <a:t>prepare your CV and cover letter</a:t>
            </a:r>
          </a:p>
          <a:p>
            <a:pPr>
              <a:buFont typeface="Wingdings" pitchFamily="2" charset="2"/>
              <a:buChar char="ü"/>
            </a:pPr>
            <a:endParaRPr lang="en-US" sz="1200"/>
          </a:p>
          <a:p>
            <a:pPr>
              <a:buFont typeface="Wingdings" pitchFamily="2" charset="2"/>
              <a:buChar char="ü"/>
            </a:pPr>
            <a:r>
              <a:rPr lang="en-US" sz="2000"/>
              <a:t> the most effective tools to look for a job</a:t>
            </a:r>
          </a:p>
          <a:p>
            <a:pPr>
              <a:buFont typeface="Wingdings" pitchFamily="2" charset="2"/>
              <a:buChar char="ü"/>
            </a:pPr>
            <a:endParaRPr lang="en-US" sz="1200"/>
          </a:p>
          <a:p>
            <a:pPr>
              <a:buFont typeface="Wingdings" pitchFamily="2" charset="2"/>
              <a:buChar char="ü"/>
            </a:pPr>
            <a:r>
              <a:rPr lang="en-US" sz="2000"/>
              <a:t>recruitment process and recruiting techniques</a:t>
            </a:r>
            <a:endParaRPr lang="it-IT" sz="2000"/>
          </a:p>
        </p:txBody>
      </p:sp>
      <p:pic>
        <p:nvPicPr>
          <p:cNvPr id="8199" name="Immagine 6" descr="Poster_get_the_jo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5445224"/>
            <a:ext cx="4248150" cy="1119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Immagine 7" descr="library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5445224"/>
            <a:ext cx="441960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/>
            </a:r>
            <a:br>
              <a:rPr lang="it-IT" smtClean="0"/>
            </a:br>
            <a:endParaRPr lang="it-IT" sz="140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9144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altLang="it-IT" sz="28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>MEETING THE EMPLOYERS</a:t>
            </a:r>
          </a:p>
          <a:p>
            <a:pPr algn="ctr" eaLnBrk="0" hangingPunct="0">
              <a:defRPr/>
            </a:pPr>
            <a: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/>
            </a:r>
            <a:b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</a:br>
            <a:endParaRPr lang="it-IT" altLang="it-IT" sz="3200" b="1" dirty="0">
              <a:solidFill>
                <a:srgbClr val="92D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95963" y="1963738"/>
            <a:ext cx="3419475" cy="3521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Presentations and meetings on campus</a:t>
            </a:r>
          </a:p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Direct contact with the employers to learn more about their activities</a:t>
            </a:r>
          </a:p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Bocconi&amp;Jobs</a:t>
            </a:r>
          </a:p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The University’s Career Event</a:t>
            </a:r>
          </a:p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Investment  Bank Weekends</a:t>
            </a:r>
          </a:p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Opportunity to meet the main Investment banks, discover their activities and their recruitment programs</a:t>
            </a:r>
          </a:p>
          <a:p>
            <a:pPr>
              <a:defRPr/>
            </a:pPr>
            <a:endParaRPr lang="it-IT" sz="1400">
              <a:solidFill>
                <a:schemeClr val="tx1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Profile and CV Book</a:t>
            </a:r>
          </a:p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Collection of CV during the Master made available to employers at end of program</a:t>
            </a:r>
            <a:endParaRPr lang="it-IT" sz="1400" b="1">
              <a:solidFill>
                <a:schemeClr val="bg1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27088" y="1927225"/>
            <a:ext cx="4824412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Opportunities to learn about companies' organizations, programs and recruitment processes and to discover internship and job offers</a:t>
            </a:r>
            <a:endParaRPr lang="it-IT" sz="2000"/>
          </a:p>
          <a:p>
            <a:r>
              <a:rPr lang="it-IT" sz="2000">
                <a:ea typeface="Calibri" pitchFamily="34" charset="0"/>
                <a:cs typeface="Arial" charset="0"/>
              </a:rPr>
              <a:t> </a:t>
            </a:r>
          </a:p>
        </p:txBody>
      </p:sp>
      <p:pic>
        <p:nvPicPr>
          <p:cNvPr id="9225" name="Immagine 13" descr="trottola_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797152"/>
            <a:ext cx="1649412" cy="172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8" name="Picture 8" descr="NEW+investment_bank_weekend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5300663"/>
            <a:ext cx="30241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smtClean="0"/>
              <a:t>Fridays 5th and 12th October 5pm - 8pm</a:t>
            </a:r>
          </a:p>
          <a:p>
            <a:r>
              <a:rPr lang="en-GB" b="1" smtClean="0"/>
              <a:t>Saturdays 6th and 13th October 9am - 6pm</a:t>
            </a:r>
            <a:endParaRPr lang="it-IT" smtClean="0"/>
          </a:p>
          <a:p>
            <a:r>
              <a:rPr lang="it-IT" smtClean="0"/>
              <a:t>20 banks presenting their Graduate and Summer Internship programmes for 2013</a:t>
            </a:r>
          </a:p>
          <a:p>
            <a:r>
              <a:rPr lang="it-IT" smtClean="0"/>
              <a:t>All information at the following link:</a:t>
            </a:r>
          </a:p>
          <a:p>
            <a:pPr>
              <a:buFont typeface="Arial" charset="0"/>
              <a:buNone/>
            </a:pPr>
            <a:r>
              <a:rPr lang="en-GB" b="1" smtClean="0"/>
              <a:t>			www.cs.unibocconi.eu</a:t>
            </a:r>
            <a:endParaRPr lang="it-IT" b="1" smtClean="0"/>
          </a:p>
        </p:txBody>
      </p:sp>
      <p:pic>
        <p:nvPicPr>
          <p:cNvPr id="31748" name="Picture 8" descr="NEW+investment_bank_weekends">
            <a:hlinkClick r:id="rId3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188913"/>
            <a:ext cx="6553200" cy="13684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609600" y="427038"/>
            <a:ext cx="8229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/>
            </a:r>
            <a:b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</a:br>
            <a:endParaRPr lang="it-IT" altLang="it-IT" sz="3200" b="1" dirty="0">
              <a:solidFill>
                <a:srgbClr val="92D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686800" cy="796925"/>
          </a:xfrm>
        </p:spPr>
        <p:txBody>
          <a:bodyPr/>
          <a:lstStyle/>
          <a:p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/>
            </a:r>
            <a:b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</a:br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/>
            </a:r>
            <a:b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</a:br>
            <a:endParaRPr lang="it-IT" altLang="it-IT" sz="3200" b="1" smtClean="0">
              <a:solidFill>
                <a:srgbClr val="92D050"/>
              </a:solidFill>
              <a:latin typeface="Helvetic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9144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it-IT" altLang="it-IT" sz="28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>INTERNSHIP AND PLACEMENT OFFERS</a:t>
            </a:r>
          </a:p>
          <a:p>
            <a:pPr algn="ctr" eaLnBrk="0" hangingPunct="0">
              <a:defRPr/>
            </a:pPr>
            <a: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  <a:t/>
            </a:r>
            <a:br>
              <a:rPr lang="it-IT" altLang="it-IT" sz="3200" b="1" dirty="0">
                <a:solidFill>
                  <a:srgbClr val="92D050"/>
                </a:solidFill>
                <a:latin typeface="Helvetica" pitchFamily="34" charset="0"/>
                <a:ea typeface="+mj-ea"/>
                <a:cs typeface="+mj-cs"/>
              </a:rPr>
            </a:br>
            <a:endParaRPr lang="it-IT" altLang="it-IT" sz="3200" b="1" dirty="0">
              <a:solidFill>
                <a:srgbClr val="92D050"/>
              </a:solidFill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48375" y="1390650"/>
            <a:ext cx="3095625" cy="310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JobGate</a:t>
            </a:r>
            <a:endParaRPr lang="en-US" sz="1400" b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Internship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placement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opportunities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in Italy and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abroad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updated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daily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the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employers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International Internship Programs</a:t>
            </a:r>
          </a:p>
          <a:p>
            <a:pPr>
              <a:buFont typeface="Arial" pitchFamily="34" charset="0"/>
              <a:buChar char="­"/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International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Organizations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­"/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Companies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Abroad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­"/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Italian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Chambers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Commerce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Foreign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Consulates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­"/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CRUI (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Embassy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Equilibri, etc.)</a:t>
            </a:r>
          </a:p>
          <a:p>
            <a:pPr>
              <a:buFont typeface="Arial" pitchFamily="34" charset="0"/>
              <a:buChar char="­"/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Arts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and Culture International </a:t>
            </a:r>
            <a:r>
              <a:rPr lang="it-IT" sz="1400" dirty="0" err="1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Program</a:t>
            </a: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it-IT" sz="14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27088" y="1397000"/>
            <a:ext cx="51133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2000"/>
              <a:t>Opportunities at your disposal:</a:t>
            </a:r>
          </a:p>
          <a:p>
            <a:r>
              <a:rPr lang="it-IT" sz="2000"/>
              <a:t>  </a:t>
            </a:r>
          </a:p>
          <a:p>
            <a:endParaRPr lang="it-IT" sz="2000"/>
          </a:p>
          <a:p>
            <a:pPr eaLnBrk="0" hangingPunct="0">
              <a:buFont typeface="Wingdings" pitchFamily="2" charset="2"/>
              <a:buChar char="ü"/>
            </a:pPr>
            <a:r>
              <a:rPr lang="it-IT" sz="2000"/>
              <a:t>Internship and placement offers in Italy and abroad  </a:t>
            </a:r>
          </a:p>
          <a:p>
            <a:pPr eaLnBrk="0" hangingPunct="0"/>
            <a:endParaRPr lang="it-IT" sz="2000"/>
          </a:p>
          <a:p>
            <a:pPr eaLnBrk="0" hangingPunct="0">
              <a:buFont typeface="Wingdings" pitchFamily="2" charset="2"/>
              <a:buChar char="ü"/>
            </a:pPr>
            <a:r>
              <a:rPr lang="it-IT" sz="2000"/>
              <a:t>Internship Programs </a:t>
            </a:r>
            <a:r>
              <a:rPr lang="en-US" sz="2000"/>
              <a:t>during specific periods with application processed by the University</a:t>
            </a:r>
          </a:p>
          <a:p>
            <a:pPr eaLnBrk="0" hangingPunct="0"/>
            <a:endParaRPr lang="en-US" sz="2000"/>
          </a:p>
          <a:p>
            <a:pPr eaLnBrk="0" hangingPunct="0"/>
            <a:endParaRPr lang="it-IT" sz="2000"/>
          </a:p>
          <a:p>
            <a:r>
              <a:rPr lang="it-IT" sz="2000">
                <a:ea typeface="Calibri" pitchFamily="34" charset="0"/>
                <a:cs typeface="Arial" charset="0"/>
              </a:rPr>
              <a:t> </a:t>
            </a:r>
          </a:p>
        </p:txBody>
      </p:sp>
      <p:pic>
        <p:nvPicPr>
          <p:cNvPr id="10247" name="Immagine 10" descr="gessetti.gif"/>
          <p:cNvPicPr>
            <a:picLocks noChangeAspect="1"/>
          </p:cNvPicPr>
          <p:nvPr/>
        </p:nvPicPr>
        <p:blipFill>
          <a:blip r:embed="rId3" cstate="screen"/>
          <a:srcRect r="15217"/>
          <a:stretch>
            <a:fillRect/>
          </a:stretch>
        </p:blipFill>
        <p:spPr bwMode="auto">
          <a:xfrm>
            <a:off x="3131840" y="5733256"/>
            <a:ext cx="2808312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11" descr="jobgate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9613" y="5733256"/>
            <a:ext cx="3060899" cy="94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it-IT" sz="20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it-IT" sz="20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it-IT" sz="20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it-IT" sz="2400" b="1" smtClean="0">
                <a:latin typeface="Arial" charset="0"/>
                <a:hlinkClick r:id="rId3"/>
              </a:rPr>
              <a:t>anna.giussani@unibocconi.it</a:t>
            </a:r>
            <a:endParaRPr lang="it-IT" sz="24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it-IT" sz="24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it-IT" sz="2400" smtClean="0">
                <a:latin typeface="Arial" charset="0"/>
              </a:rPr>
              <a:t>To register: www.unibocconi.it&gt;Career Service&gt;Students and Graduates&gt;Finding your path&gt;Individual meetings</a:t>
            </a:r>
          </a:p>
          <a:p>
            <a:pPr algn="ctr">
              <a:buFont typeface="Arial" charset="0"/>
              <a:buNone/>
            </a:pPr>
            <a:endParaRPr lang="it-IT" sz="24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it-IT" sz="2000" smtClean="0">
                <a:latin typeface="Arial" charset="0"/>
              </a:rPr>
              <a:t>Career Service </a:t>
            </a:r>
          </a:p>
          <a:p>
            <a:pPr algn="ctr">
              <a:buFont typeface="Arial" charset="0"/>
              <a:buNone/>
            </a:pPr>
            <a:r>
              <a:rPr lang="en-US" sz="2000" smtClean="0">
                <a:latin typeface="Arial" charset="0"/>
              </a:rPr>
              <a:t>Markets and External Affairs Division</a:t>
            </a:r>
          </a:p>
          <a:p>
            <a:pPr algn="ctr">
              <a:buFont typeface="Arial" charset="0"/>
              <a:buNone/>
            </a:pPr>
            <a:r>
              <a:rPr lang="it-IT" sz="2000" smtClean="0">
                <a:latin typeface="Arial" charset="0"/>
              </a:rPr>
              <a:t>Università Bocconi</a:t>
            </a:r>
          </a:p>
          <a:p>
            <a:pPr algn="ctr">
              <a:buFont typeface="Arial" charset="0"/>
              <a:buNone/>
            </a:pPr>
            <a:r>
              <a:rPr lang="it-IT" sz="2000" smtClean="0">
                <a:latin typeface="Arial" charset="0"/>
              </a:rPr>
              <a:t/>
            </a:r>
            <a:br>
              <a:rPr lang="it-IT" sz="2000" smtClean="0">
                <a:latin typeface="Arial" charset="0"/>
              </a:rPr>
            </a:br>
            <a:endParaRPr lang="it-IT" sz="2000" smtClean="0">
              <a:latin typeface="Arial" charset="0"/>
            </a:endParaRPr>
          </a:p>
        </p:txBody>
      </p:sp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smtClean="0">
                <a:solidFill>
                  <a:srgbClr val="92D050"/>
                </a:solidFill>
                <a:latin typeface="Helvetica" pitchFamily="34" charset="0"/>
              </a:rPr>
              <a:t>CONTACTS…</a:t>
            </a:r>
            <a: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  <a:t/>
            </a:r>
            <a:br>
              <a:rPr lang="it-IT" altLang="it-IT" sz="3200" b="1" smtClean="0">
                <a:solidFill>
                  <a:srgbClr val="92D050"/>
                </a:solidFill>
                <a:latin typeface="Helvetica" pitchFamily="34" charset="0"/>
              </a:rPr>
            </a:br>
            <a:endParaRPr lang="it-IT" altLang="it-IT" sz="3200" b="1" smtClean="0">
              <a:solidFill>
                <a:srgbClr val="92D05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Presentazione su schermo (4:3)</PresentationFormat>
  <Paragraphs>116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Career Service Bocconi</vt:lpstr>
      <vt:lpstr>  </vt:lpstr>
      <vt:lpstr>  </vt:lpstr>
      <vt:lpstr> </vt:lpstr>
      <vt:lpstr>Diapositiva 6</vt:lpstr>
      <vt:lpstr>  </vt:lpstr>
      <vt:lpstr>CONTACTS… </vt:lpstr>
    </vt:vector>
  </TitlesOfParts>
  <Company>Universita' Luigi Bocconi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 Default</dc:creator>
  <cp:lastModifiedBy>User Default</cp:lastModifiedBy>
  <cp:revision>97</cp:revision>
  <dcterms:created xsi:type="dcterms:W3CDTF">2010-10-12T09:19:43Z</dcterms:created>
  <dcterms:modified xsi:type="dcterms:W3CDTF">2012-09-10T14:45:11Z</dcterms:modified>
</cp:coreProperties>
</file>