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2" r:id="rId1"/>
    <p:sldMasterId id="2147483891" r:id="rId2"/>
  </p:sldMasterIdLst>
  <p:notesMasterIdLst>
    <p:notesMasterId r:id="rId8"/>
  </p:notesMasterIdLst>
  <p:handoutMasterIdLst>
    <p:handoutMasterId r:id="rId9"/>
  </p:handoutMasterIdLst>
  <p:sldIdLst>
    <p:sldId id="513" r:id="rId3"/>
    <p:sldId id="542" r:id="rId4"/>
    <p:sldId id="543" r:id="rId5"/>
    <p:sldId id="544" r:id="rId6"/>
    <p:sldId id="541" r:id="rId7"/>
  </p:sldIdLst>
  <p:sldSz cx="9144000" cy="6858000" type="screen4x3"/>
  <p:notesSz cx="7315200" cy="96012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C5DB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66" d="100"/>
          <a:sy n="66" d="100"/>
        </p:scale>
        <p:origin x="-2016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r">
              <a:defRPr sz="1200"/>
            </a:lvl1pPr>
          </a:lstStyle>
          <a:p>
            <a:fld id="{ECFCAF9D-FDA0-41F6-9F12-85299751904D}" type="datetimeFigureOut">
              <a:rPr lang="it-IT" smtClean="0"/>
              <a:pPr/>
              <a:t>26/06/2014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r">
              <a:defRPr sz="1200"/>
            </a:lvl1pPr>
          </a:lstStyle>
          <a:p>
            <a:fld id="{17E9D855-7481-4EEA-898C-755E0E41994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2618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8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99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9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1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</a:p>
        </p:txBody>
      </p:sp>
      <p:sp>
        <p:nvSpPr>
          <p:cNvPr id="199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99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8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1A8AA11-D704-4584-8154-D577217C307D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4371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498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35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it-IT" altLang="en-US"/>
              <a:t>Fare clic per modificare lo stile del titolo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r>
              <a:rPr lang="it-IT" altLang="en-US"/>
              <a:t>Fare clic per modificare lo stile del sottotitolo dello schema</a:t>
            </a:r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051720" y="5733256"/>
            <a:ext cx="4896544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33F6091-9C17-4C10-A350-A97A7743BE2D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6743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240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210E01-3277-444E-BA79-08F507CD463E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601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7AA561-8543-45FF-9443-EDD524961B03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582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28775"/>
            <a:ext cx="8229600" cy="4502150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B0CC3DC-81BC-402C-9ED3-AE448CEF6CC1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9760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it-IT" altLang="en-US"/>
              <a:t>Fare clic per modificare lo stile del titolo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r>
              <a:rPr lang="it-IT" altLang="en-US"/>
              <a:t>Fare clic per modificare lo stile del sottotitolo dello schema</a:t>
            </a:r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051720" y="5733256"/>
            <a:ext cx="4896544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33F6091-9C17-4C10-A350-A97A7743BE2D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6743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951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67544" y="6248400"/>
            <a:ext cx="8208912" cy="45720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 dirty="0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A09B88-30F4-4501-BFA4-4394D0A149C4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852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5B15F-EB5D-4D67-97BD-61135D84A59F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0976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28775"/>
            <a:ext cx="4038600" cy="4502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4038600" cy="4502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C7DCA-E469-43DD-9E0B-0767340BDFF2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0235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FC405-FC02-4E70-B44B-08B48F2F5E11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488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86845-4439-4DBB-9AF7-55E03C4C2D2F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4881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94C5A-492D-44CE-89BF-EFEB1DBFEBD1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45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67544" y="6248400"/>
            <a:ext cx="8208912" cy="45720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 dirty="0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A09B88-30F4-4501-BFA4-4394D0A149C4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894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C292A9-5D89-400B-8C17-38F7722BD628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266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E8ED0-D560-4DBA-B394-5287A4017D2D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3773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210E01-3277-444E-BA79-08F507CD463E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0265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7AA561-8543-45FF-9443-EDD524961B03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7080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28775"/>
            <a:ext cx="8229600" cy="4502150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B0CC3DC-81BC-402C-9ED3-AE448CEF6CC1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696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5B15F-EB5D-4D67-97BD-61135D84A59F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690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28775"/>
            <a:ext cx="4038600" cy="4502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4038600" cy="4502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C7DCA-E469-43DD-9E0B-0767340BDFF2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713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FC405-FC02-4E70-B44B-08B48F2F5E11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13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86845-4439-4DBB-9AF7-55E03C4C2D2F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22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94C5A-492D-44CE-89BF-EFEB1DBFEBD1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134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C292A9-5D89-400B-8C17-38F7722BD628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814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E8ED0-D560-4DBA-B394-5287A4017D2D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741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Fare clic per modificare lo stile del titolo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28775"/>
            <a:ext cx="8229600" cy="450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Fare clic per modificare gli stili del testo dello schema</a:t>
            </a:r>
          </a:p>
          <a:p>
            <a:pPr lvl="1"/>
            <a:r>
              <a:rPr lang="it-IT" altLang="en-US" smtClean="0"/>
              <a:t>Secondo livello</a:t>
            </a:r>
          </a:p>
          <a:p>
            <a:pPr lvl="2"/>
            <a:r>
              <a:rPr lang="it-IT" altLang="en-US" smtClean="0"/>
              <a:t>Terzo livello</a:t>
            </a:r>
          </a:p>
          <a:p>
            <a:pPr lvl="3"/>
            <a:r>
              <a:rPr lang="it-IT" altLang="en-US" smtClean="0"/>
              <a:t>Quarto livello</a:t>
            </a:r>
          </a:p>
          <a:p>
            <a:pPr lvl="4"/>
            <a:r>
              <a:rPr lang="it-IT" altLang="en-US" smtClean="0"/>
              <a:t>Quinto livello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7544" y="6248400"/>
            <a:ext cx="8208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EDC96978-DB64-4896-81B0-40878C126E54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571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11572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856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Fare clic per modificare lo stile del titolo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28775"/>
            <a:ext cx="8229600" cy="450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Fare clic per modificare gli stili del testo dello schema</a:t>
            </a:r>
          </a:p>
          <a:p>
            <a:pPr lvl="1"/>
            <a:r>
              <a:rPr lang="it-IT" altLang="en-US" smtClean="0"/>
              <a:t>Secondo livello</a:t>
            </a:r>
          </a:p>
          <a:p>
            <a:pPr lvl="2"/>
            <a:r>
              <a:rPr lang="it-IT" altLang="en-US" smtClean="0"/>
              <a:t>Terzo livello</a:t>
            </a:r>
          </a:p>
          <a:p>
            <a:pPr lvl="3"/>
            <a:r>
              <a:rPr lang="it-IT" altLang="en-US" smtClean="0"/>
              <a:t>Quarto livello</a:t>
            </a:r>
          </a:p>
          <a:p>
            <a:pPr lvl="4"/>
            <a:r>
              <a:rPr lang="it-IT" altLang="en-US" smtClean="0"/>
              <a:t>Quinto livello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7544" y="6248400"/>
            <a:ext cx="8208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EDC96978-DB64-4896-81B0-40878C126E54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571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11572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733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  <p:sldLayoutId id="2147483903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1556792"/>
            <a:ext cx="7992888" cy="2376264"/>
          </a:xfrm>
        </p:spPr>
        <p:txBody>
          <a:bodyPr/>
          <a:lstStyle/>
          <a:p>
            <a:r>
              <a:rPr lang="it-IT" sz="2400" i="1" dirty="0" smtClean="0"/>
              <a:t/>
            </a:r>
            <a:br>
              <a:rPr lang="it-IT" sz="2400" i="1" dirty="0" smtClean="0"/>
            </a:br>
            <a:r>
              <a:rPr lang="it-IT" sz="2400" i="1" dirty="0"/>
              <a:t/>
            </a:r>
            <a:br>
              <a:rPr lang="it-IT" sz="2400" i="1" dirty="0"/>
            </a:br>
            <a:r>
              <a:rPr lang="it-IT" sz="2400" i="1" dirty="0" smtClean="0"/>
              <a:t/>
            </a:r>
            <a:br>
              <a:rPr lang="it-IT" sz="2400" i="1" dirty="0" smtClean="0"/>
            </a:br>
            <a:r>
              <a:rPr lang="it-IT" sz="2400" i="1" dirty="0"/>
              <a:t/>
            </a:r>
            <a:br>
              <a:rPr lang="it-IT" sz="2400" i="1" dirty="0"/>
            </a:br>
            <a:r>
              <a:rPr lang="it-IT" sz="2400" i="1" dirty="0" smtClean="0"/>
              <a:t/>
            </a:r>
            <a:br>
              <a:rPr lang="it-IT" sz="2400" i="1" dirty="0" smtClean="0"/>
            </a:br>
            <a:r>
              <a:rPr lang="it-IT" sz="2400" i="1" dirty="0"/>
              <a:t/>
            </a:r>
            <a:br>
              <a:rPr lang="it-IT" sz="2400" i="1" dirty="0"/>
            </a:br>
            <a:r>
              <a:rPr lang="it-IT" sz="2400" i="1" dirty="0" smtClean="0"/>
              <a:t/>
            </a:r>
            <a:br>
              <a:rPr lang="it-IT" sz="2400" i="1" dirty="0" smtClean="0"/>
            </a:br>
            <a:r>
              <a:rPr lang="it-IT" sz="2400" i="1" dirty="0"/>
              <a:t/>
            </a:r>
            <a:br>
              <a:rPr lang="it-IT" sz="2400" i="1" dirty="0"/>
            </a:br>
            <a:r>
              <a:rPr lang="it-IT" sz="2400" i="1" dirty="0" smtClean="0"/>
              <a:t/>
            </a:r>
            <a:br>
              <a:rPr lang="it-IT" sz="2400" i="1" dirty="0" smtClean="0"/>
            </a:br>
            <a:r>
              <a:rPr lang="it-IT" sz="1800" i="1" dirty="0" smtClean="0">
                <a:latin typeface="Century Schoolbook" panose="02040604050505020304" pitchFamily="18" charset="0"/>
              </a:rPr>
              <a:t>Greta Nasi</a:t>
            </a:r>
            <a:br>
              <a:rPr lang="it-IT" sz="1800" i="1" dirty="0" smtClean="0">
                <a:latin typeface="Century Schoolbook" panose="02040604050505020304" pitchFamily="18" charset="0"/>
              </a:rPr>
            </a:br>
            <a:r>
              <a:rPr lang="it-IT" sz="1800" i="1" dirty="0">
                <a:latin typeface="Century Schoolbook" panose="02040604050505020304" pitchFamily="18" charset="0"/>
              </a:rPr>
              <a:t/>
            </a:r>
            <a:br>
              <a:rPr lang="it-IT" sz="1800" i="1" dirty="0">
                <a:latin typeface="Century Schoolbook" panose="02040604050505020304" pitchFamily="18" charset="0"/>
              </a:rPr>
            </a:br>
            <a:r>
              <a:rPr lang="it-IT" sz="1400" dirty="0" smtClean="0">
                <a:latin typeface="Century Schoolbook" panose="02040604050505020304" pitchFamily="18" charset="0"/>
              </a:rPr>
              <a:t>Roma, </a:t>
            </a:r>
            <a:r>
              <a:rPr lang="it-IT" sz="1400" smtClean="0">
                <a:latin typeface="Century Schoolbook" panose="02040604050505020304" pitchFamily="18" charset="0"/>
              </a:rPr>
              <a:t>26 </a:t>
            </a:r>
            <a:r>
              <a:rPr lang="it-IT" sz="1400" smtClean="0">
                <a:latin typeface="Century Schoolbook" panose="02040604050505020304" pitchFamily="18" charset="0"/>
              </a:rPr>
              <a:t>giugno 2014</a:t>
            </a:r>
            <a:endParaRPr lang="it-IT" sz="1400" dirty="0">
              <a:latin typeface="Century Schoolbook" panose="020406040505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83768" y="587727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755576" y="1484784"/>
            <a:ext cx="799288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2pPr>
            <a:lvl3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3pPr>
            <a:lvl4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4pPr>
            <a:lvl5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5pPr>
            <a:lvl6pPr marL="4572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6pPr>
            <a:lvl7pPr marL="9144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7pPr>
            <a:lvl8pPr marL="13716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8pPr>
            <a:lvl9pPr marL="18288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r>
              <a:rPr lang="it-IT" sz="4800" dirty="0" smtClean="0"/>
              <a:t>Agenda Digitale: </a:t>
            </a:r>
            <a:r>
              <a:rPr lang="it-IT" sz="4800" dirty="0"/>
              <a:t>implicazioni </a:t>
            </a:r>
            <a:r>
              <a:rPr lang="it-IT" sz="4800" dirty="0" smtClean="0"/>
              <a:t>manageriali per l’attuazione  </a:t>
            </a:r>
            <a:r>
              <a:rPr lang="it-IT" sz="4800" dirty="0"/>
              <a:t/>
            </a:r>
            <a:br>
              <a:rPr lang="it-IT" sz="4800" dirty="0"/>
            </a:br>
            <a:r>
              <a:rPr lang="it-IT" sz="4800" dirty="0"/>
              <a:t/>
            </a:r>
            <a:br>
              <a:rPr lang="it-IT" sz="4800" dirty="0"/>
            </a:br>
            <a:endParaRPr lang="it-IT" sz="14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7689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/>
          <a:lstStyle/>
          <a:p>
            <a:r>
              <a:rPr lang="it-IT" dirty="0" smtClean="0"/>
              <a:t>Misurare per valutare l’Agenda digitale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b="1" i="1" dirty="0" smtClean="0"/>
          </a:p>
          <a:p>
            <a:endParaRPr lang="it-IT" b="1" i="1" dirty="0"/>
          </a:p>
          <a:p>
            <a:pPr marL="0" indent="0">
              <a:buNone/>
            </a:pPr>
            <a:endParaRPr lang="it-IT" b="1" i="1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9B88-30F4-4501-BFA4-4394D0A149C4}" type="slidenum">
              <a:rPr lang="it-IT" altLang="en-US" smtClean="0">
                <a:solidFill>
                  <a:srgbClr val="000000"/>
                </a:solidFill>
              </a:rPr>
              <a:pPr/>
              <a:t>2</a:t>
            </a:fld>
            <a:endParaRPr lang="it-IT" altLang="en-US">
              <a:solidFill>
                <a:srgbClr val="000000"/>
              </a:solidFill>
            </a:endParaRPr>
          </a:p>
        </p:txBody>
      </p:sp>
      <p:pic>
        <p:nvPicPr>
          <p:cNvPr id="5" name="Picture 2" descr="http://db.aracis.ro/files/quality-indicato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7877" y="1052736"/>
            <a:ext cx="2366572" cy="1582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Rettangolo 5"/>
          <p:cNvSpPr/>
          <p:nvPr/>
        </p:nvSpPr>
        <p:spPr>
          <a:xfrm>
            <a:off x="827584" y="1484784"/>
            <a:ext cx="5047147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1700" i="1" dirty="0" smtClean="0">
                <a:solidFill>
                  <a:srgbClr val="000000"/>
                </a:solidFill>
              </a:rPr>
              <a:t>Assunto di fondo: l’adozione di innovazioni tecnologiche può generare ritorni in investimento e contribuire a migliorare le performance del settore pubblico</a:t>
            </a:r>
          </a:p>
        </p:txBody>
      </p:sp>
      <p:sp>
        <p:nvSpPr>
          <p:cNvPr id="8" name="Freccia giù 7"/>
          <p:cNvSpPr/>
          <p:nvPr/>
        </p:nvSpPr>
        <p:spPr>
          <a:xfrm>
            <a:off x="3995936" y="2865250"/>
            <a:ext cx="504056" cy="3477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395536" y="3609598"/>
            <a:ext cx="8568952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000" dirty="0" smtClean="0">
                <a:latin typeface="+mn-lt"/>
              </a:rPr>
              <a:t>Definire obiettivi chiari e target di risultato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it-IT" sz="2000" dirty="0"/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000" dirty="0">
                <a:latin typeface="+mn-lt"/>
              </a:rPr>
              <a:t>M</a:t>
            </a:r>
            <a:r>
              <a:rPr lang="it-IT" sz="2000" dirty="0" smtClean="0">
                <a:latin typeface="+mn-lt"/>
              </a:rPr>
              <a:t>isurare </a:t>
            </a:r>
            <a:r>
              <a:rPr lang="it-IT" sz="2000" dirty="0">
                <a:latin typeface="+mn-lt"/>
              </a:rPr>
              <a:t>i costi e benefici </a:t>
            </a:r>
            <a:r>
              <a:rPr lang="it-IT" sz="2000" b="1" dirty="0">
                <a:latin typeface="+mn-lt"/>
              </a:rPr>
              <a:t>per tutti gli </a:t>
            </a:r>
            <a:r>
              <a:rPr lang="it-IT" sz="2000" b="1" dirty="0" smtClean="0">
                <a:latin typeface="+mn-lt"/>
              </a:rPr>
              <a:t>stakeholder</a:t>
            </a:r>
            <a:r>
              <a:rPr lang="it-IT" sz="2000" dirty="0" smtClean="0">
                <a:latin typeface="+mn-lt"/>
              </a:rPr>
              <a:t> in modo strutturato e continuo</a:t>
            </a:r>
            <a:endParaRPr lang="it-IT" sz="2000" dirty="0"/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87784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L’Agenda </a:t>
            </a:r>
            <a:r>
              <a:rPr lang="it-IT" dirty="0"/>
              <a:t>Digitale utile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6856" y="2880320"/>
            <a:ext cx="8697144" cy="4077072"/>
          </a:xfrm>
        </p:spPr>
        <p:txBody>
          <a:bodyPr/>
          <a:lstStyle/>
          <a:p>
            <a:pPr marL="0" indent="0">
              <a:buNone/>
            </a:pPr>
            <a:endParaRPr lang="it-IT" sz="2000" dirty="0" smtClean="0"/>
          </a:p>
          <a:p>
            <a:r>
              <a:rPr lang="it-IT" sz="2000" dirty="0"/>
              <a:t>La fattibilità e sostenibilità </a:t>
            </a:r>
            <a:r>
              <a:rPr lang="it-IT" sz="2000" dirty="0" smtClean="0"/>
              <a:t>delle innovazioni tecnologiche rappresenta </a:t>
            </a:r>
            <a:r>
              <a:rPr lang="it-IT" sz="2000" dirty="0"/>
              <a:t>una condizione necessaria, anche se non sufficiente per l’attuazione dell’Agenda </a:t>
            </a:r>
            <a:r>
              <a:rPr lang="it-IT" sz="2000" dirty="0" smtClean="0"/>
              <a:t>Digitale</a:t>
            </a:r>
          </a:p>
          <a:p>
            <a:endParaRPr lang="it-IT" sz="2000" dirty="0"/>
          </a:p>
          <a:p>
            <a:r>
              <a:rPr lang="it-IT" sz="2000" dirty="0"/>
              <a:t>La </a:t>
            </a:r>
            <a:r>
              <a:rPr lang="it-IT" sz="2000" b="1" i="1" dirty="0"/>
              <a:t>stakeholder </a:t>
            </a:r>
            <a:r>
              <a:rPr lang="it-IT" sz="2000" b="1" i="1" dirty="0" err="1"/>
              <a:t>orientation</a:t>
            </a:r>
            <a:r>
              <a:rPr lang="it-IT" sz="2000" b="1" i="1" dirty="0"/>
              <a:t> </a:t>
            </a:r>
            <a:r>
              <a:rPr lang="it-IT" sz="2000" dirty="0" smtClean="0"/>
              <a:t>consente </a:t>
            </a:r>
            <a:r>
              <a:rPr lang="it-IT" sz="2000" dirty="0"/>
              <a:t>di ridurre la distanza tra le </a:t>
            </a:r>
            <a:r>
              <a:rPr lang="it-IT" sz="2000" b="1" i="1" dirty="0"/>
              <a:t>aspettative degli stakeholder e il valore generato</a:t>
            </a:r>
            <a:r>
              <a:rPr lang="it-IT" sz="2000" i="1" dirty="0"/>
              <a:t> </a:t>
            </a:r>
            <a:r>
              <a:rPr lang="it-IT" sz="2000" dirty="0"/>
              <a:t>dall’attuazione dell’Agenda </a:t>
            </a:r>
            <a:r>
              <a:rPr lang="it-IT" sz="2000" dirty="0" smtClean="0"/>
              <a:t>Digitale</a:t>
            </a:r>
            <a:endParaRPr lang="it-IT" sz="2000" dirty="0"/>
          </a:p>
          <a:p>
            <a:endParaRPr lang="it-IT" sz="1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9B88-30F4-4501-BFA4-4394D0A149C4}" type="slidenum">
              <a:rPr lang="it-IT" altLang="en-US" smtClean="0">
                <a:solidFill>
                  <a:srgbClr val="000000"/>
                </a:solidFill>
              </a:rPr>
              <a:pPr/>
              <a:t>3</a:t>
            </a:fld>
            <a:endParaRPr lang="it-IT" altLang="en-US" dirty="0">
              <a:solidFill>
                <a:srgbClr val="00000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827584" y="1124744"/>
            <a:ext cx="504714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1700" i="1" dirty="0" smtClean="0">
                <a:solidFill>
                  <a:srgbClr val="000000"/>
                </a:solidFill>
              </a:rPr>
              <a:t>Assunto di fondo: </a:t>
            </a:r>
            <a:r>
              <a:rPr lang="it-IT" sz="1700" i="1" dirty="0">
                <a:solidFill>
                  <a:srgbClr val="000000"/>
                </a:solidFill>
              </a:rPr>
              <a:t>l’Agenda Digitale può contribuire a rendere più efficace l’azione </a:t>
            </a:r>
            <a:r>
              <a:rPr lang="it-IT" sz="1700" i="1" dirty="0" smtClean="0">
                <a:solidFill>
                  <a:srgbClr val="000000"/>
                </a:solidFill>
              </a:rPr>
              <a:t>pubblica</a:t>
            </a:r>
            <a:endParaRPr lang="it-IT" sz="1700" i="1" dirty="0">
              <a:solidFill>
                <a:srgbClr val="000000"/>
              </a:solidFill>
            </a:endParaRPr>
          </a:p>
        </p:txBody>
      </p:sp>
      <p:sp>
        <p:nvSpPr>
          <p:cNvPr id="6" name="Freccia giù 5"/>
          <p:cNvSpPr/>
          <p:nvPr/>
        </p:nvSpPr>
        <p:spPr>
          <a:xfrm>
            <a:off x="3779912" y="2433202"/>
            <a:ext cx="504056" cy="3477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Immagine 7" descr="Util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908720"/>
            <a:ext cx="2764836" cy="14326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3050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9083352" cy="1139825"/>
          </a:xfrm>
        </p:spPr>
        <p:txBody>
          <a:bodyPr/>
          <a:lstStyle/>
          <a:p>
            <a:r>
              <a:rPr lang="it-IT" dirty="0" smtClean="0"/>
              <a:t>Quale </a:t>
            </a:r>
            <a:r>
              <a:rPr lang="it-IT" dirty="0" err="1" smtClean="0"/>
              <a:t>Governance</a:t>
            </a:r>
            <a:r>
              <a:rPr lang="it-IT" dirty="0" smtClean="0"/>
              <a:t> per l’Agenda digitale?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2780928"/>
            <a:ext cx="8568952" cy="3384376"/>
          </a:xfrm>
        </p:spPr>
        <p:txBody>
          <a:bodyPr/>
          <a:lstStyle/>
          <a:p>
            <a:r>
              <a:rPr lang="it-IT" sz="2000" dirty="0" smtClean="0"/>
              <a:t>Il cambio di passo implica il </a:t>
            </a:r>
            <a:r>
              <a:rPr lang="it-IT" sz="2000" b="1" dirty="0" smtClean="0"/>
              <a:t>superamento della </a:t>
            </a:r>
            <a:r>
              <a:rPr lang="it-IT" sz="2000" b="1" dirty="0" err="1" smtClean="0"/>
              <a:t>governance</a:t>
            </a:r>
            <a:r>
              <a:rPr lang="it-IT" sz="2000" b="1" dirty="0" smtClean="0"/>
              <a:t> policentrica </a:t>
            </a:r>
            <a:r>
              <a:rPr lang="it-IT" sz="2000" dirty="0" smtClean="0"/>
              <a:t>e della </a:t>
            </a:r>
            <a:r>
              <a:rPr lang="it-IT" sz="2000" b="1" dirty="0" smtClean="0"/>
              <a:t>cultura</a:t>
            </a:r>
            <a:r>
              <a:rPr lang="it-IT" sz="2000" dirty="0" smtClean="0"/>
              <a:t> che enfatizza </a:t>
            </a:r>
            <a:r>
              <a:rPr lang="it-IT" sz="2000" dirty="0"/>
              <a:t>il risvolto informatico e tecnologico dell’innovazione e poco il ruolo </a:t>
            </a:r>
            <a:r>
              <a:rPr lang="it-IT" sz="2000" dirty="0" smtClean="0"/>
              <a:t>strategico</a:t>
            </a:r>
          </a:p>
          <a:p>
            <a:endParaRPr lang="it-IT" sz="2000" b="1" dirty="0" smtClean="0"/>
          </a:p>
          <a:p>
            <a:r>
              <a:rPr lang="it-IT" sz="2000" dirty="0" smtClean="0"/>
              <a:t>Occorre </a:t>
            </a:r>
            <a:r>
              <a:rPr lang="it-IT" sz="2000" dirty="0"/>
              <a:t>la definizione di un </a:t>
            </a:r>
            <a:r>
              <a:rPr lang="it-IT" sz="2000" b="1" dirty="0"/>
              <a:t>“</a:t>
            </a:r>
            <a:r>
              <a:rPr lang="it-IT" sz="2000" b="1" dirty="0" err="1"/>
              <a:t>owner</a:t>
            </a:r>
            <a:r>
              <a:rPr lang="it-IT" sz="2000" b="1" dirty="0"/>
              <a:t>” </a:t>
            </a:r>
            <a:r>
              <a:rPr lang="it-IT" sz="2000" dirty="0"/>
              <a:t>del processo di attuazione dell’Agenda </a:t>
            </a:r>
            <a:r>
              <a:rPr lang="it-IT" sz="2000" dirty="0" smtClean="0"/>
              <a:t>Digitale</a:t>
            </a:r>
            <a:r>
              <a:rPr lang="it-IT" sz="2000" dirty="0"/>
              <a:t>, in grado di coordinare i diversi attori </a:t>
            </a:r>
            <a:r>
              <a:rPr lang="it-IT" sz="2000" dirty="0" smtClean="0"/>
              <a:t>coinvolti</a:t>
            </a:r>
          </a:p>
          <a:p>
            <a:endParaRPr lang="it-IT" sz="2000" dirty="0" smtClean="0"/>
          </a:p>
          <a:p>
            <a:r>
              <a:rPr lang="it-IT" sz="2000" dirty="0" smtClean="0"/>
              <a:t>Vanno attuati </a:t>
            </a:r>
            <a:r>
              <a:rPr lang="it-IT" sz="2000" b="1" dirty="0"/>
              <a:t>nuovi</a:t>
            </a:r>
            <a:r>
              <a:rPr lang="it-IT" sz="2000" dirty="0"/>
              <a:t> </a:t>
            </a:r>
            <a:r>
              <a:rPr lang="it-IT" sz="2000" b="1" dirty="0"/>
              <a:t>modelli di business da parte dei fornitori </a:t>
            </a:r>
            <a:r>
              <a:rPr lang="it-IT" sz="2000" dirty="0" smtClean="0"/>
              <a:t>che consentano vera condivisione di rischi e benefici</a:t>
            </a:r>
            <a:endParaRPr lang="it-IT" sz="2000" dirty="0"/>
          </a:p>
          <a:p>
            <a:pPr marL="0" indent="0">
              <a:buNone/>
            </a:pPr>
            <a:endParaRPr lang="it-IT" sz="2000" dirty="0"/>
          </a:p>
          <a:p>
            <a:endParaRPr lang="it-IT" sz="2000" dirty="0"/>
          </a:p>
          <a:p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9B88-30F4-4501-BFA4-4394D0A149C4}" type="slidenum">
              <a:rPr lang="it-IT" altLang="en-US" smtClean="0">
                <a:solidFill>
                  <a:srgbClr val="000000"/>
                </a:solidFill>
              </a:rPr>
              <a:pPr/>
              <a:t>4</a:t>
            </a:fld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971600" y="1065050"/>
            <a:ext cx="504714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i="1" dirty="0"/>
              <a:t>Assunto di </a:t>
            </a:r>
            <a:r>
              <a:rPr lang="it-IT" sz="1600" i="1" dirty="0" smtClean="0"/>
              <a:t>fondo: introdurre </a:t>
            </a:r>
            <a:r>
              <a:rPr lang="it-IT" sz="1600" i="1" dirty="0"/>
              <a:t>innovazioni tecnologiche in modo strategico nel contesto Italiano </a:t>
            </a:r>
            <a:r>
              <a:rPr lang="it-IT" sz="1600" i="1" dirty="0" smtClean="0"/>
              <a:t>significa </a:t>
            </a:r>
            <a:r>
              <a:rPr lang="it-IT" sz="1600" i="1" dirty="0"/>
              <a:t>adottare logiche e modelli di coordinamento dell’attuazione dell’Agenda Digitale che aiutino a  fare rete tra istituzioni pubbliche e soggetti terzi </a:t>
            </a:r>
            <a:r>
              <a:rPr lang="it-IT" sz="1600" i="1" dirty="0" smtClean="0"/>
              <a:t>coinvolti</a:t>
            </a:r>
            <a:endParaRPr lang="it-IT" sz="1600" i="1" dirty="0"/>
          </a:p>
        </p:txBody>
      </p:sp>
      <p:sp>
        <p:nvSpPr>
          <p:cNvPr id="6" name="Freccia giù 5"/>
          <p:cNvSpPr/>
          <p:nvPr/>
        </p:nvSpPr>
        <p:spPr>
          <a:xfrm>
            <a:off x="3563888" y="2433202"/>
            <a:ext cx="504056" cy="3477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 descr="Governanc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052736"/>
            <a:ext cx="2534682" cy="18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2547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/>
              <a:t>Agenda Digitale : implicazioni manageriali per l’attuazione  </a:t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323528" y="692696"/>
            <a:ext cx="8229600" cy="54726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it-IT" sz="1800" dirty="0" smtClean="0"/>
          </a:p>
          <a:p>
            <a:pPr marL="0" indent="0" algn="ctr">
              <a:buNone/>
            </a:pPr>
            <a:endParaRPr lang="it-IT" sz="1800" dirty="0"/>
          </a:p>
          <a:p>
            <a:pPr marL="0" indent="0" algn="ctr">
              <a:buNone/>
            </a:pPr>
            <a:endParaRPr lang="it-IT" sz="1800" dirty="0" smtClean="0"/>
          </a:p>
          <a:p>
            <a:pPr marL="0" indent="0" algn="ctr">
              <a:buNone/>
            </a:pPr>
            <a:endParaRPr lang="it-IT" sz="1800" dirty="0"/>
          </a:p>
          <a:p>
            <a:pPr marL="0" indent="0" algn="ctr">
              <a:buNone/>
            </a:pPr>
            <a:endParaRPr lang="it-IT" sz="1800" dirty="0" smtClean="0"/>
          </a:p>
          <a:p>
            <a:pPr marL="0" indent="0" algn="ctr">
              <a:buNone/>
            </a:pPr>
            <a:endParaRPr lang="it-IT" sz="4400" dirty="0" smtClean="0"/>
          </a:p>
          <a:p>
            <a:pPr marL="0" indent="0" algn="ctr">
              <a:buNone/>
            </a:pPr>
            <a:r>
              <a:rPr lang="it-IT" sz="4400" dirty="0" smtClean="0"/>
              <a:t>Grazie per l’attenzione</a:t>
            </a:r>
            <a:endParaRPr lang="it-IT" sz="4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9B88-30F4-4501-BFA4-4394D0A149C4}" type="slidenum">
              <a:rPr lang="it-IT" altLang="en-US" smtClean="0">
                <a:solidFill>
                  <a:srgbClr val="000000"/>
                </a:solidFill>
              </a:rPr>
              <a:pPr/>
              <a:t>5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019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_Bordi">
  <a:themeElements>
    <a:clrScheme name="Bordi 9">
      <a:dk1>
        <a:srgbClr val="000000"/>
      </a:dk1>
      <a:lt1>
        <a:srgbClr val="FFFFFF"/>
      </a:lt1>
      <a:dk2>
        <a:srgbClr val="003399"/>
      </a:dk2>
      <a:lt2>
        <a:srgbClr val="666699"/>
      </a:lt2>
      <a:accent1>
        <a:srgbClr val="009999"/>
      </a:accent1>
      <a:accent2>
        <a:srgbClr val="4C6D4E"/>
      </a:accent2>
      <a:accent3>
        <a:srgbClr val="FFFFFF"/>
      </a:accent3>
      <a:accent4>
        <a:srgbClr val="000000"/>
      </a:accent4>
      <a:accent5>
        <a:srgbClr val="AACACA"/>
      </a:accent5>
      <a:accent6>
        <a:srgbClr val="446246"/>
      </a:accent6>
      <a:hlink>
        <a:srgbClr val="4C6D80"/>
      </a:hlink>
      <a:folHlink>
        <a:srgbClr val="B2B2B2"/>
      </a:folHlink>
    </a:clrScheme>
    <a:fontScheme name="Bordi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rdi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i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i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1_Bordi">
  <a:themeElements>
    <a:clrScheme name="Bordi 9">
      <a:dk1>
        <a:srgbClr val="000000"/>
      </a:dk1>
      <a:lt1>
        <a:srgbClr val="FFFFFF"/>
      </a:lt1>
      <a:dk2>
        <a:srgbClr val="003399"/>
      </a:dk2>
      <a:lt2>
        <a:srgbClr val="666699"/>
      </a:lt2>
      <a:accent1>
        <a:srgbClr val="009999"/>
      </a:accent1>
      <a:accent2>
        <a:srgbClr val="4C6D4E"/>
      </a:accent2>
      <a:accent3>
        <a:srgbClr val="FFFFFF"/>
      </a:accent3>
      <a:accent4>
        <a:srgbClr val="000000"/>
      </a:accent4>
      <a:accent5>
        <a:srgbClr val="AACACA"/>
      </a:accent5>
      <a:accent6>
        <a:srgbClr val="446246"/>
      </a:accent6>
      <a:hlink>
        <a:srgbClr val="4C6D80"/>
      </a:hlink>
      <a:folHlink>
        <a:srgbClr val="B2B2B2"/>
      </a:folHlink>
    </a:clrScheme>
    <a:fontScheme name="Bordi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rdi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i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i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3926</TotalTime>
  <Words>234</Words>
  <Application>Microsoft Office PowerPoint</Application>
  <PresentationFormat>Presentazione su schermo (4:3)</PresentationFormat>
  <Paragraphs>35</Paragraphs>
  <Slides>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5</vt:i4>
      </vt:variant>
    </vt:vector>
  </HeadingPairs>
  <TitlesOfParts>
    <vt:vector size="7" baseType="lpstr">
      <vt:lpstr>8_Bordi</vt:lpstr>
      <vt:lpstr>11_Bordi</vt:lpstr>
      <vt:lpstr>         Greta Nasi  Roma, 26 giugno 2014</vt:lpstr>
      <vt:lpstr>Misurare per valutare l’Agenda digitale</vt:lpstr>
      <vt:lpstr>L’Agenda Digitale utile </vt:lpstr>
      <vt:lpstr>Quale Governance per l’Agenda digitale? </vt:lpstr>
      <vt:lpstr>Agenda Digitale : implicazioni manageriali per l’attuazione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corporate governance delle public utilities</dc:title>
  <dc:creator>Valotti</dc:creator>
  <cp:lastModifiedBy>Gambardella</cp:lastModifiedBy>
  <cp:revision>442</cp:revision>
  <cp:lastPrinted>2014-06-25T16:39:29Z</cp:lastPrinted>
  <dcterms:created xsi:type="dcterms:W3CDTF">2008-03-01T21:31:22Z</dcterms:created>
  <dcterms:modified xsi:type="dcterms:W3CDTF">2014-06-26T09:32:36Z</dcterms:modified>
</cp:coreProperties>
</file>